
<file path=[Content_Types].xml><?xml version="1.0" encoding="utf-8"?>
<Types xmlns="http://schemas.openxmlformats.org/package/2006/content-types">
  <Default Extension="png" ContentType="image/png"/>
  <Default Extension="tmp" ContentType="image/pn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2.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13.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02" r:id="rId5"/>
    <p:sldMasterId id="2147484335" r:id="rId6"/>
    <p:sldMasterId id="2147484352" r:id="rId7"/>
    <p:sldMasterId id="2147484387" r:id="rId8"/>
    <p:sldMasterId id="2147484413" r:id="rId9"/>
    <p:sldMasterId id="2147484449" r:id="rId10"/>
    <p:sldMasterId id="2147484476" r:id="rId11"/>
    <p:sldMasterId id="2147484512" r:id="rId12"/>
    <p:sldMasterId id="2147484526" r:id="rId13"/>
    <p:sldMasterId id="2147484597" r:id="rId14"/>
    <p:sldMasterId id="2147484616" r:id="rId15"/>
    <p:sldMasterId id="2147484630" r:id="rId16"/>
    <p:sldMasterId id="2147484641" r:id="rId17"/>
  </p:sldMasterIdLst>
  <p:notesMasterIdLst>
    <p:notesMasterId r:id="rId43"/>
  </p:notesMasterIdLst>
  <p:handoutMasterIdLst>
    <p:handoutMasterId r:id="rId44"/>
  </p:handoutMasterIdLst>
  <p:sldIdLst>
    <p:sldId id="257" r:id="rId18"/>
    <p:sldId id="436" r:id="rId19"/>
    <p:sldId id="437" r:id="rId20"/>
    <p:sldId id="454" r:id="rId21"/>
    <p:sldId id="434" r:id="rId22"/>
    <p:sldId id="435" r:id="rId23"/>
    <p:sldId id="438" r:id="rId24"/>
    <p:sldId id="440" r:id="rId25"/>
    <p:sldId id="453" r:id="rId26"/>
    <p:sldId id="439" r:id="rId27"/>
    <p:sldId id="441" r:id="rId28"/>
    <p:sldId id="442" r:id="rId29"/>
    <p:sldId id="443" r:id="rId30"/>
    <p:sldId id="444" r:id="rId31"/>
    <p:sldId id="445" r:id="rId32"/>
    <p:sldId id="446" r:id="rId33"/>
    <p:sldId id="447" r:id="rId34"/>
    <p:sldId id="448" r:id="rId35"/>
    <p:sldId id="451" r:id="rId36"/>
    <p:sldId id="449" r:id="rId37"/>
    <p:sldId id="450" r:id="rId38"/>
    <p:sldId id="455" r:id="rId39"/>
    <p:sldId id="457" r:id="rId40"/>
    <p:sldId id="456" r:id="rId41"/>
    <p:sldId id="452" r:id="rId42"/>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B00"/>
    <a:srgbClr val="057BD3"/>
    <a:srgbClr val="68217A"/>
    <a:srgbClr val="92D050"/>
    <a:srgbClr val="0072C6"/>
    <a:srgbClr val="2C3E50"/>
    <a:srgbClr val="000000"/>
    <a:srgbClr val="79797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7" autoAdjust="0"/>
    <p:restoredTop sz="92876" autoAdjust="0"/>
  </p:normalViewPr>
  <p:slideViewPr>
    <p:cSldViewPr>
      <p:cViewPr varScale="1">
        <p:scale>
          <a:sx n="95" d="100"/>
          <a:sy n="95" d="100"/>
        </p:scale>
        <p:origin x="33" y="258"/>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02"/>
    </p:cViewPr>
  </p:sorterViewPr>
  <p:notesViewPr>
    <p:cSldViewPr showGuides="1">
      <p:cViewPr varScale="1">
        <p:scale>
          <a:sx n="70" d="100"/>
          <a:sy n="70" d="100"/>
        </p:scale>
        <p:origin x="3240" y="72"/>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1/17/2017 1:11 PM</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1/17/2017 1:11 PM</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EA66B9C7-15EC-4EB1-9F5F-52E1084B6642}" type="datetime8">
              <a:rPr lang="en-US">
                <a:solidFill>
                  <a:prstClr val="black"/>
                </a:solidFill>
              </a:rPr>
              <a:pPr defTabSz="951956">
                <a:defRPr/>
              </a:pPr>
              <a:t>1/17/2017 1:11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1</a:t>
            </a:fld>
            <a:endParaRPr lang="en-US" dirty="0">
              <a:solidFill>
                <a:prstClr val="black"/>
              </a:solidFill>
            </a:endParaRPr>
          </a:p>
        </p:txBody>
      </p:sp>
    </p:spTree>
    <p:extLst>
      <p:ext uri="{BB962C8B-B14F-4D97-AF65-F5344CB8AC3E}">
        <p14:creationId xmlns:p14="http://schemas.microsoft.com/office/powerpoint/2010/main" val="1227104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support is built in to Visual Studio, so it works with ASP.NET 4.x</a:t>
            </a:r>
            <a:r>
              <a:rPr lang="en-US" baseline="0" dirty="0"/>
              <a:t> projects, Web Forms, etc.</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18</a:t>
            </a:fld>
            <a:endParaRPr lang="en-US"/>
          </a:p>
        </p:txBody>
      </p:sp>
    </p:spTree>
    <p:extLst>
      <p:ext uri="{BB962C8B-B14F-4D97-AF65-F5344CB8AC3E}">
        <p14:creationId xmlns:p14="http://schemas.microsoft.com/office/powerpoint/2010/main" val="1533643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http://bower.io/stats/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6505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4.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w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wmf"/></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w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0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923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4087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013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382559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77654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5192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50040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0860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204636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6138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20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237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288066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0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1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5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4137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a:prstGeom prst="rect">
            <a:avLst/>
          </a:prstGeom>
        </p:spPr>
        <p:txBody>
          <a:bodyPr/>
          <a:lstStyle/>
          <a:p>
            <a:endParaRPr lang="en-US" dirty="0"/>
          </a:p>
        </p:txBody>
      </p:sp>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295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5156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6940549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5005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5744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4684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0040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22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54029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322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75583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9422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135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14461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58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89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07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271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9015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91686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78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7054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4016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0341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88222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15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8219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28260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6206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568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20233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0618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690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45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296181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712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83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914924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02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7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3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7033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198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726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9956311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8537514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1648744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022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7176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0758462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295172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5"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4"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17653132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53550458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2" name="Rectangle 1"/>
          <p:cNvSpPr/>
          <p:nvPr userDrawn="1"/>
        </p:nvSpPr>
        <p:spPr bwMode="auto">
          <a:xfrm>
            <a:off x="1" y="6422988"/>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3679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6" y="2133224"/>
            <a:ext cx="7323401"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2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3" y="1211264"/>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10"/>
            <a:ext cx="4862724"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0919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697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spTree>
    <p:extLst>
      <p:ext uri="{BB962C8B-B14F-4D97-AF65-F5344CB8AC3E}">
        <p14:creationId xmlns:p14="http://schemas.microsoft.com/office/powerpoint/2010/main" val="79633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spTree>
    <p:extLst>
      <p:ext uri="{BB962C8B-B14F-4D97-AF65-F5344CB8AC3E}">
        <p14:creationId xmlns:p14="http://schemas.microsoft.com/office/powerpoint/2010/main" val="387046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64312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Tree>
    <p:extLst>
      <p:ext uri="{BB962C8B-B14F-4D97-AF65-F5344CB8AC3E}">
        <p14:creationId xmlns:p14="http://schemas.microsoft.com/office/powerpoint/2010/main" val="21775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039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325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58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4939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699234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06423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70381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accent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2585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tx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4215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3277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80120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2236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4743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8333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85080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3"/>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3"/>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8">
                <a:solidFill>
                  <a:srgbClr val="FFFFFF"/>
                </a:solidFill>
              </a:defRPr>
            </a:lvl1pPr>
            <a:lvl2pPr marL="0" indent="0">
              <a:spcBef>
                <a:spcPts val="1080"/>
              </a:spcBef>
              <a:buNone/>
              <a:defRPr sz="2000">
                <a:solidFill>
                  <a:srgbClr val="FFFFFF"/>
                </a:solidFill>
              </a:defRPr>
            </a:lvl2pPr>
            <a:lvl3pPr marL="231623" indent="0">
              <a:buNone/>
              <a:tabLst/>
              <a:defRPr sz="2000">
                <a:solidFill>
                  <a:srgbClr val="FFFFFF"/>
                </a:solidFill>
              </a:defRPr>
            </a:lvl3pPr>
            <a:lvl4pPr marL="460074" indent="0">
              <a:buNone/>
              <a:defRPr>
                <a:solidFill>
                  <a:srgbClr val="FFFFFF"/>
                </a:solidFill>
              </a:defRPr>
            </a:lvl4pPr>
            <a:lvl5pPr marL="68535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5075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2150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059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73860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3" y="2124076"/>
            <a:ext cx="11887200" cy="13505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6552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4" y="2124073"/>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3" y="2124076"/>
            <a:ext cx="7315200" cy="311158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50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5" y="1212850"/>
            <a:ext cx="5486399" cy="311158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240356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58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61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solidFill>
                  <a:schemeClr val="bg1"/>
                </a:solidFill>
              </a:defRPr>
            </a:lvl1pPr>
          </a:lstStyle>
          <a:p>
            <a:r>
              <a:rPr lang="en-US" dirty="0"/>
              <a:t>Section title</a:t>
            </a:r>
          </a:p>
        </p:txBody>
      </p:sp>
    </p:spTree>
    <p:extLst>
      <p:ext uri="{BB962C8B-B14F-4D97-AF65-F5344CB8AC3E}">
        <p14:creationId xmlns:p14="http://schemas.microsoft.com/office/powerpoint/2010/main" val="127697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548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5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05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5" tIns="46615" rIns="46615" bIns="46615" numCol="1" spcCol="0" rtlCol="0" fromWordArt="0" anchor="ctr" anchorCtr="0" forceAA="0" compatLnSpc="1">
            <a:prstTxWarp prst="textNoShape">
              <a:avLst/>
            </a:prstTxWarp>
            <a:noAutofit/>
          </a:bodyPr>
          <a:lstStyle/>
          <a:p>
            <a:pPr marL="0" marR="0" lvl="0" indent="0" algn="ctr" defTabSz="931864"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2"/>
            <a:ext cx="11887200" cy="2062447"/>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2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2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31"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1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7161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22"/>
          </a:xfrm>
          <a:prstGeom prst="rect">
            <a:avLst/>
          </a:prstGeom>
        </p:spPr>
        <p:txBody>
          <a:bodyPr/>
          <a:lstStyle>
            <a:lvl1pPr marL="290324" indent="-29032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29" indent="-28080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49" indent="-2903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00" indent="-22845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51" indent="-22845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9984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1"/>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370651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6607365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26165186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8" y="295280"/>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7055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85714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67474271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6"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77136820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6"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5"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6630671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1213102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2" name="Rectangle 1"/>
          <p:cNvSpPr/>
          <p:nvPr userDrawn="1"/>
        </p:nvSpPr>
        <p:spPr bwMode="auto">
          <a:xfrm>
            <a:off x="1" y="6422989"/>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651" tIns="174121" rIns="217651" bIns="174121" numCol="1" spcCol="0" rtlCol="0" fromWordArt="0" anchor="t" anchorCtr="0" forceAA="0" compatLnSpc="1">
            <a:prstTxWarp prst="textNoShape">
              <a:avLst/>
            </a:prstTxWarp>
            <a:noAutofit/>
          </a:bodyPr>
          <a:lstStyle/>
          <a:p>
            <a:pPr marL="0" marR="0" lvl="0" indent="0" algn="ctr" defTabSz="1109790" rtl="0" eaLnBrk="1" fontAlgn="base" latinLnBrk="0" hangingPunct="1">
              <a:lnSpc>
                <a:spcPct val="90000"/>
              </a:lnSpc>
              <a:spcBef>
                <a:spcPct val="0"/>
              </a:spcBef>
              <a:spcAft>
                <a:spcPct val="0"/>
              </a:spcAft>
              <a:buClrTx/>
              <a:buSzTx/>
              <a:buFontTx/>
              <a:buNone/>
              <a:tabLst/>
              <a:defRPr/>
            </a:pPr>
            <a:endParaRPr kumimoji="0" lang="en-US" sz="285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875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7" y="2133224"/>
            <a:ext cx="7323401"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3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4" y="1211266"/>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2" y="1200151"/>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2"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08"/>
            <a:ext cx="4862724"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9714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070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926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73336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796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76348604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400844175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516307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9890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769374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2378892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696907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5060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307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339933596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4731459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5" y="839176"/>
            <a:ext cx="9717866" cy="5316173"/>
          </a:xfrm>
          <a:prstGeom prst="rect">
            <a:avLst/>
          </a:prstGeom>
        </p:spPr>
      </p:pic>
    </p:spTree>
    <p:extLst>
      <p:ext uri="{BB962C8B-B14F-4D97-AF65-F5344CB8AC3E}">
        <p14:creationId xmlns:p14="http://schemas.microsoft.com/office/powerpoint/2010/main" val="97996207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3099415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39297264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417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521884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874031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9577715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8743345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755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436966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2"/>
            <a:ext cx="8812606" cy="734889"/>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Microsoft, Microsoft Vista and other product names are or may be registered trademarks and/or trademarks in the U.S. and/or other countries.</a:t>
            </a:r>
          </a:p>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1" y="4652933"/>
            <a:ext cx="3288506" cy="704445"/>
          </a:xfrm>
          <a:prstGeom prst="rect">
            <a:avLst/>
          </a:prstGeom>
        </p:spPr>
      </p:pic>
    </p:spTree>
    <p:extLst>
      <p:ext uri="{BB962C8B-B14F-4D97-AF65-F5344CB8AC3E}">
        <p14:creationId xmlns:p14="http://schemas.microsoft.com/office/powerpoint/2010/main" val="146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8"/>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401584" y="1398908"/>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43100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4823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412175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1534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13146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1224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5550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75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85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0797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415887253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0711277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94825880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0522966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9185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4352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35580241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58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79515220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882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2848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7073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5590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2756" y="286003"/>
            <a:ext cx="10261423" cy="786503"/>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99646" y="1429994"/>
            <a:ext cx="10261423" cy="2173224"/>
          </a:xfrm>
          <a:prstGeom prst="rect">
            <a:avLst/>
          </a:prstGeom>
        </p:spPr>
        <p:txBody>
          <a:bodyPr/>
          <a:lstStyle>
            <a:lvl1pPr marL="0" indent="0">
              <a:buNone/>
              <a:defRPr sz="2448">
                <a:solidFill>
                  <a:schemeClr val="tx1"/>
                </a:solidFill>
                <a:latin typeface="Consolas" panose="020B0609020204030204" pitchFamily="49" charset="0"/>
                <a:cs typeface="Consolas" panose="020B0609020204030204" pitchFamily="49" charset="0"/>
              </a:defRPr>
            </a:lvl1pPr>
            <a:lvl2pPr marL="733308" indent="0">
              <a:buNone/>
              <a:defRPr>
                <a:solidFill>
                  <a:schemeClr val="tx1"/>
                </a:solidFill>
                <a:latin typeface="Consolas" panose="020B0609020204030204" pitchFamily="49" charset="0"/>
                <a:cs typeface="Consolas" panose="020B0609020204030204" pitchFamily="49" charset="0"/>
              </a:defRPr>
            </a:lvl2pPr>
            <a:lvl3pPr marL="1464997" indent="0">
              <a:buFont typeface="Wingdings" panose="05000000000000000000" pitchFamily="2" charset="2"/>
              <a:buNone/>
              <a:defRPr sz="2448">
                <a:solidFill>
                  <a:schemeClr val="tx1"/>
                </a:solidFill>
                <a:latin typeface="Consolas" panose="020B0609020204030204" pitchFamily="49" charset="0"/>
                <a:cs typeface="Consolas" panose="020B0609020204030204" pitchFamily="49" charset="0"/>
              </a:defRPr>
            </a:lvl3pPr>
            <a:lvl4pPr marL="2284100" indent="0">
              <a:buNone/>
              <a:defRPr lang="en-US" sz="2448" kern="1200" dirty="0" smtClean="0">
                <a:solidFill>
                  <a:schemeClr val="tx1"/>
                </a:solidFill>
                <a:latin typeface="Consolas" panose="020B0609020204030204" pitchFamily="49" charset="0"/>
                <a:ea typeface="+mn-ea"/>
                <a:cs typeface="Consolas" panose="020B0609020204030204" pitchFamily="49" charset="0"/>
              </a:defRPr>
            </a:lvl4pPr>
            <a:lvl5pPr marL="186483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2" y="0"/>
            <a:ext cx="718205" cy="6994525"/>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ru-RU"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873" y="941929"/>
            <a:ext cx="1695519" cy="1977119"/>
          </a:xfrm>
          <a:prstGeom prst="rect">
            <a:avLst/>
          </a:prstGeom>
        </p:spPr>
      </p:pic>
    </p:spTree>
    <p:extLst>
      <p:ext uri="{BB962C8B-B14F-4D97-AF65-F5344CB8AC3E}">
        <p14:creationId xmlns:p14="http://schemas.microsoft.com/office/powerpoint/2010/main" val="56967155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a:t>Click to edit Master title style</a:t>
            </a:r>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Tree>
    <p:extLst>
      <p:ext uri="{BB962C8B-B14F-4D97-AF65-F5344CB8AC3E}">
        <p14:creationId xmlns:p14="http://schemas.microsoft.com/office/powerpoint/2010/main" val="393884575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535906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5122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0532780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06340249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391105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3698916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37623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493536842"/>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20367" y="4557725"/>
            <a:ext cx="11662232" cy="1709773"/>
          </a:xfrm>
          <a:prstGeom prst="rect">
            <a:avLst/>
          </a:prstGeom>
        </p:spPr>
        <p:txBody>
          <a:bodyPr vert="horz" lIns="91409" tIns="45705" rIns="91409" bIns="45705" rtlCol="0" anchor="t" anchorCtr="0">
            <a:normAutofit/>
          </a:bodyPr>
          <a:lstStyle>
            <a:lvl1pPr>
              <a:defRPr sz="3672"/>
            </a:lvl1pPr>
          </a:lstStyle>
          <a:p>
            <a:r>
              <a:rPr lang="en-US" dirty="0"/>
              <a:t>Click to edit Master title style</a:t>
            </a:r>
          </a:p>
        </p:txBody>
      </p:sp>
      <p:sp>
        <p:nvSpPr>
          <p:cNvPr id="2" name="TextBox 1"/>
          <p:cNvSpPr txBox="1"/>
          <p:nvPr userDrawn="1"/>
        </p:nvSpPr>
        <p:spPr>
          <a:xfrm>
            <a:off x="620366" y="3148786"/>
            <a:ext cx="11584484" cy="1150587"/>
          </a:xfrm>
          <a:prstGeom prst="rect">
            <a:avLst/>
          </a:prstGeom>
          <a:noFill/>
        </p:spPr>
        <p:txBody>
          <a:bodyPr wrap="square" rtlCol="0">
            <a:spAutoFit/>
          </a:bodyPr>
          <a:lstStyle/>
          <a:p>
            <a:pPr defTabSz="932278"/>
            <a:r>
              <a:rPr lang="en-US" sz="673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20366" y="4159106"/>
            <a:ext cx="11584484"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4888" y="181340"/>
            <a:ext cx="2914799" cy="1165754"/>
          </a:xfrm>
          <a:prstGeom prst="rect">
            <a:avLst/>
          </a:prstGeom>
        </p:spPr>
      </p:pic>
    </p:spTree>
    <p:extLst>
      <p:ext uri="{BB962C8B-B14F-4D97-AF65-F5344CB8AC3E}">
        <p14:creationId xmlns:p14="http://schemas.microsoft.com/office/powerpoint/2010/main" val="307708390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913963" y="2738503"/>
            <a:ext cx="2286165" cy="2402226"/>
          </a:xfrm>
          <a:prstGeom prst="rect">
            <a:avLst/>
          </a:prstGeom>
        </p:spPr>
        <p:txBody>
          <a:bodyPr vert="horz" lIns="93229" tIns="46615" rIns="93229" bIns="4661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36"/>
              <a:t>Click to edit Master subtitle style</a:t>
            </a:r>
          </a:p>
        </p:txBody>
      </p:sp>
      <p:sp>
        <p:nvSpPr>
          <p:cNvPr id="13" name="Title 1"/>
          <p:cNvSpPr txBox="1">
            <a:spLocks/>
          </p:cNvSpPr>
          <p:nvPr userDrawn="1"/>
        </p:nvSpPr>
        <p:spPr>
          <a:xfrm>
            <a:off x="197147" y="3443565"/>
            <a:ext cx="8578502" cy="1726313"/>
          </a:xfrm>
          <a:prstGeom prst="rect">
            <a:avLst/>
          </a:prstGeom>
          <a:solidFill>
            <a:srgbClr val="82BF36"/>
          </a:solidFill>
          <a:effectLst/>
        </p:spPr>
        <p:txBody>
          <a:bodyPr vert="horz" lIns="139891" tIns="139891" rIns="93229" bIns="139891"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80" dirty="0"/>
          </a:p>
        </p:txBody>
      </p:sp>
      <p:sp>
        <p:nvSpPr>
          <p:cNvPr id="14" name="top right small rectangle"/>
          <p:cNvSpPr/>
          <p:nvPr userDrawn="1"/>
        </p:nvSpPr>
        <p:spPr bwMode="auto">
          <a:xfrm>
            <a:off x="8856899" y="3442154"/>
            <a:ext cx="3322737" cy="172805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405975" y="4917383"/>
            <a:ext cx="755191" cy="223345"/>
          </a:xfrm>
          <a:prstGeom prst="rect">
            <a:avLst/>
          </a:prstGeom>
        </p:spPr>
      </p:pic>
      <p:sp>
        <p:nvSpPr>
          <p:cNvPr id="16" name="Text Placeholder 10"/>
          <p:cNvSpPr>
            <a:spLocks noGrp="1"/>
          </p:cNvSpPr>
          <p:nvPr>
            <p:ph type="body" sz="quarter" idx="10" hasCustomPrompt="1"/>
          </p:nvPr>
        </p:nvSpPr>
        <p:spPr>
          <a:xfrm>
            <a:off x="297958" y="3535414"/>
            <a:ext cx="8380540" cy="1515097"/>
          </a:xfrm>
          <a:prstGeom prst="rect">
            <a:avLst/>
          </a:prstGeom>
        </p:spPr>
        <p:txBody>
          <a:bodyPr anchor="b" anchorCtr="0">
            <a:normAutofit/>
          </a:bodyPr>
          <a:lstStyle>
            <a:lvl1pPr marL="0" indent="0">
              <a:buNone/>
              <a:defRPr sz="3672"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7147" y="5234611"/>
            <a:ext cx="8578502"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a:t>Click to edit Master subtitle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7146" y="167445"/>
            <a:ext cx="2126213" cy="850364"/>
          </a:xfrm>
          <a:prstGeom prst="rect">
            <a:avLst/>
          </a:prstGeom>
        </p:spPr>
      </p:pic>
    </p:spTree>
    <p:extLst>
      <p:ext uri="{BB962C8B-B14F-4D97-AF65-F5344CB8AC3E}">
        <p14:creationId xmlns:p14="http://schemas.microsoft.com/office/powerpoint/2010/main" val="28861667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a:t>Click to edit Master title style</a:t>
            </a:r>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Tree>
    <p:extLst>
      <p:ext uri="{BB962C8B-B14F-4D97-AF65-F5344CB8AC3E}">
        <p14:creationId xmlns:p14="http://schemas.microsoft.com/office/powerpoint/2010/main" val="425296507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32710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2152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238298161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8846657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6956708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50951559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68380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64257885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74638" y="1211264"/>
            <a:ext cx="5943599" cy="507099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218238" y="1211264"/>
            <a:ext cx="5943599" cy="507099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7" name="Text Placeholder 9"/>
          <p:cNvSpPr>
            <a:spLocks noGrp="1"/>
          </p:cNvSpPr>
          <p:nvPr>
            <p:ph type="body" sz="quarter" idx="16" hasCustomPrompt="1"/>
          </p:nvPr>
        </p:nvSpPr>
        <p:spPr>
          <a:xfrm>
            <a:off x="753109" y="6576525"/>
            <a:ext cx="9260511" cy="227591"/>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a:t>Source/Footnote:</a:t>
            </a:r>
          </a:p>
        </p:txBody>
      </p:sp>
    </p:spTree>
    <p:extLst>
      <p:ext uri="{BB962C8B-B14F-4D97-AF65-F5344CB8AC3E}">
        <p14:creationId xmlns:p14="http://schemas.microsoft.com/office/powerpoint/2010/main" val="1674946460"/>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Text Placeholder 9"/>
          <p:cNvSpPr>
            <a:spLocks noGrp="1"/>
          </p:cNvSpPr>
          <p:nvPr>
            <p:ph type="body" sz="quarter" idx="15" hasCustomPrompt="1"/>
          </p:nvPr>
        </p:nvSpPr>
        <p:spPr>
          <a:xfrm>
            <a:off x="753109" y="6576525"/>
            <a:ext cx="9260511" cy="227591"/>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a:t>Source/Footnote:</a:t>
            </a:r>
          </a:p>
        </p:txBody>
      </p:sp>
    </p:spTree>
    <p:extLst>
      <p:ext uri="{BB962C8B-B14F-4D97-AF65-F5344CB8AC3E}">
        <p14:creationId xmlns:p14="http://schemas.microsoft.com/office/powerpoint/2010/main" val="3944292995"/>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Text Placeholder 9"/>
          <p:cNvSpPr>
            <a:spLocks noGrp="1"/>
          </p:cNvSpPr>
          <p:nvPr>
            <p:ph type="body" sz="quarter" idx="15" hasCustomPrompt="1"/>
          </p:nvPr>
        </p:nvSpPr>
        <p:spPr>
          <a:xfrm>
            <a:off x="753109" y="6576525"/>
            <a:ext cx="9260511" cy="227591"/>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a:t>Source/Footnote:</a:t>
            </a:r>
          </a:p>
        </p:txBody>
      </p:sp>
    </p:spTree>
    <p:extLst>
      <p:ext uri="{BB962C8B-B14F-4D97-AF65-F5344CB8AC3E}">
        <p14:creationId xmlns:p14="http://schemas.microsoft.com/office/powerpoint/2010/main" val="136864361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07584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736592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19060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25012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4257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5230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3802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942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43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1597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45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27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4376352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6455114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956843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422034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45667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58808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37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67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871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667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340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48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05330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5250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85511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8206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93025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1326" y="6296694"/>
            <a:ext cx="1799115" cy="384192"/>
          </a:xfrm>
          <a:prstGeom prst="rect">
            <a:avLst/>
          </a:prstGeom>
        </p:spPr>
      </p:pic>
    </p:spTree>
    <p:extLst>
      <p:ext uri="{BB962C8B-B14F-4D97-AF65-F5344CB8AC3E}">
        <p14:creationId xmlns:p14="http://schemas.microsoft.com/office/powerpoint/2010/main" val="13402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62126408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3105963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51051104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368588931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896753372"/>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4567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1266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5479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9675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489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47901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105776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295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2026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63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43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268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686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223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9394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7672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8809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6491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41736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309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8008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5518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6514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8215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8581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436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9957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834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0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830226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11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69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306583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3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778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image" Target="../media/image35.png"/><Relationship Id="rId2" Type="http://schemas.openxmlformats.org/officeDocument/2006/relationships/slideLayout" Target="../slideLayouts/slideLayout223.xml"/><Relationship Id="rId16" Type="http://schemas.openxmlformats.org/officeDocument/2006/relationships/theme" Target="../theme/theme1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image" Target="../media/image38.emf"/><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10" Type="http://schemas.openxmlformats.org/officeDocument/2006/relationships/slideLayout" Target="../slideLayouts/slideLayout246.xml"/><Relationship Id="rId19" Type="http://schemas.openxmlformats.org/officeDocument/2006/relationships/theme" Target="../theme/theme11.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5" Type="http://schemas.openxmlformats.org/officeDocument/2006/relationships/image" Target="../media/image38.emf"/><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5.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image" Target="../media/image38.emf"/><Relationship Id="rId2" Type="http://schemas.openxmlformats.org/officeDocument/2006/relationships/slideLayout" Target="../slideLayouts/slideLayout269.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theme" Target="../theme/theme13.xml"/><Relationship Id="rId5" Type="http://schemas.openxmlformats.org/officeDocument/2006/relationships/slideLayout" Target="../slideLayouts/slideLayout272.xml"/><Relationship Id="rId10" Type="http://schemas.openxmlformats.org/officeDocument/2006/relationships/slideLayout" Target="../slideLayouts/slideLayout277.xml"/><Relationship Id="rId4" Type="http://schemas.openxmlformats.org/officeDocument/2006/relationships/slideLayout" Target="../slideLayouts/slideLayout271.xml"/><Relationship Id="rId9" Type="http://schemas.openxmlformats.org/officeDocument/2006/relationships/slideLayout" Target="../slideLayouts/slideLayout27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image" Target="../media/image38.emf"/><Relationship Id="rId3" Type="http://schemas.openxmlformats.org/officeDocument/2006/relationships/slideLayout" Target="../slideLayouts/slideLayout280.xml"/><Relationship Id="rId7" Type="http://schemas.openxmlformats.org/officeDocument/2006/relationships/slideLayout" Target="../slideLayouts/slideLayout284.xml"/><Relationship Id="rId12" Type="http://schemas.openxmlformats.org/officeDocument/2006/relationships/theme" Target="../theme/theme14.xml"/><Relationship Id="rId2" Type="http://schemas.openxmlformats.org/officeDocument/2006/relationships/slideLayout" Target="../slideLayouts/slideLayout279.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5" Type="http://schemas.openxmlformats.org/officeDocument/2006/relationships/slideLayout" Target="../slideLayouts/slideLayout282.xml"/><Relationship Id="rId10" Type="http://schemas.openxmlformats.org/officeDocument/2006/relationships/slideLayout" Target="../slideLayouts/slideLayout287.xml"/><Relationship Id="rId4" Type="http://schemas.openxmlformats.org/officeDocument/2006/relationships/slideLayout" Target="../slideLayouts/slideLayout281.xml"/><Relationship Id="rId9" Type="http://schemas.openxmlformats.org/officeDocument/2006/relationships/slideLayout" Target="../slideLayouts/slideLayout28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image" Target="../media/image8.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theme" Target="../theme/theme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theme" Target="../theme/theme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theme" Target="../theme/theme6.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heme" Target="../theme/theme7.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theme" Target="../theme/theme8.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theme" Target="../theme/theme9.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21009697"/>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63"/>
            <a:fld id="{0D099E2A-118A-4377-8F98-2DF40BCBA9FE}" type="slidenum">
              <a:rPr lang="en-US" smtClean="0"/>
              <a:pPr defTabSz="932563"/>
              <a:t>‹#›</a:t>
            </a:fld>
            <a:endParaRPr lang="en-US"/>
          </a:p>
        </p:txBody>
      </p:sp>
    </p:spTree>
    <p:extLst>
      <p:ext uri="{BB962C8B-B14F-4D97-AF65-F5344CB8AC3E}">
        <p14:creationId xmlns:p14="http://schemas.microsoft.com/office/powerpoint/2010/main" val="3445047431"/>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63"/>
            <a:fld id="{0D099E2A-118A-4377-8F98-2DF40BCBA9FE}" type="slidenum">
              <a:rPr lang="en-US" smtClean="0"/>
              <a:pPr defTabSz="932563"/>
              <a:t>‹#›</a:t>
            </a:fld>
            <a:endParaRPr lang="en-US" dirty="0"/>
          </a:p>
        </p:txBody>
      </p:sp>
    </p:spTree>
    <p:extLst>
      <p:ext uri="{BB962C8B-B14F-4D97-AF65-F5344CB8AC3E}">
        <p14:creationId xmlns:p14="http://schemas.microsoft.com/office/powerpoint/2010/main" val="389045860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Lst>
  <p:hf hdr="0" ftr="0" dt="0"/>
  <p:txStyles>
    <p:titleStyle>
      <a:lvl1pPr algn="l" defTabSz="932418" rtl="0" eaLnBrk="1" latinLnBrk="0" hangingPunct="1">
        <a:lnSpc>
          <a:spcPct val="90000"/>
        </a:lnSpc>
        <a:spcBef>
          <a:spcPct val="0"/>
        </a:spcBef>
        <a:buNone/>
        <a:defRPr sz="5506" kern="1200">
          <a:solidFill>
            <a:srgbClr val="289FD7"/>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a:off x="457629" y="-1954867"/>
            <a:ext cx="1955144" cy="1954867"/>
          </a:xfrm>
          <a:prstGeom prst="rect">
            <a:avLst/>
          </a:prstGeom>
        </p:spPr>
      </p:pic>
      <p:sp>
        <p:nvSpPr>
          <p:cNvPr id="8" name="Rectangle 7"/>
          <p:cNvSpPr/>
          <p:nvPr userDrawn="1"/>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p:cNvSpPr/>
          <p:nvPr userDrawn="1"/>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p:cNvSpPr/>
          <p:nvPr userDrawn="1"/>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p:cNvSpPr/>
          <p:nvPr userDrawn="1"/>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p:cNvSpPr/>
          <p:nvPr userDrawn="1"/>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userDrawn="1"/>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1" y="0"/>
            <a:ext cx="125762" cy="6994525"/>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lang="en-US" smtClean="0">
                <a:solidFill>
                  <a:srgbClr val="0171B0"/>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198640613"/>
      </p:ext>
    </p:extLst>
  </p:cSld>
  <p:clrMap bg1="lt1" tx1="dk1" bg2="lt2" tx2="dk2" accent1="accent1" accent2="accent2" accent3="accent3" accent4="accent4" accent5="accent5" accent6="accent6" hlink="hlink" folHlink="fol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Lst>
  <p:hf hdr="0" ftr="0" dt="0"/>
  <p:txStyles>
    <p:titleStyle>
      <a:lvl1pPr algn="l" defTabSz="932597" rtl="0" eaLnBrk="1" latinLnBrk="0" hangingPunct="1">
        <a:lnSpc>
          <a:spcPct val="90000"/>
        </a:lnSpc>
        <a:spcBef>
          <a:spcPct val="0"/>
        </a:spcBef>
        <a:buNone/>
        <a:defRPr sz="5507" kern="1200">
          <a:solidFill>
            <a:srgbClr val="289FD7"/>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stretch>
            <a:fillRect/>
          </a:stretch>
        </p:blipFill>
        <p:spPr>
          <a:xfrm>
            <a:off x="457629" y="-1954867"/>
            <a:ext cx="1955144" cy="1954867"/>
          </a:xfrm>
          <a:prstGeom prst="rect">
            <a:avLst/>
          </a:prstGeom>
        </p:spPr>
      </p:pic>
      <p:sp>
        <p:nvSpPr>
          <p:cNvPr id="8" name="Rectangle 7"/>
          <p:cNvSpPr/>
          <p:nvPr userDrawn="1"/>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p:cNvSpPr/>
          <p:nvPr userDrawn="1"/>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p:cNvSpPr/>
          <p:nvPr userDrawn="1"/>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p:cNvSpPr/>
          <p:nvPr userDrawn="1"/>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p:cNvSpPr/>
          <p:nvPr userDrawn="1"/>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userDrawn="1"/>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595871602"/>
      </p:ext>
    </p:extLst>
  </p:cSld>
  <p:clrMap bg1="lt1" tx1="dk1" bg2="lt2" tx2="dk2" accent1="accent1" accent2="accent2" accent3="accent3" accent4="accent4" accent5="accent5" accent6="accent6" hlink="hlink" folHlink="folHlink"/>
  <p:sldLayoutIdLst>
    <p:sldLayoutId id="2147484642"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Lst>
  <p:hf hdr="0" ftr="0" dt="0"/>
  <p:txStyles>
    <p:titleStyle>
      <a:lvl1pPr algn="l" defTabSz="932597" rtl="0" eaLnBrk="1" latinLnBrk="0" hangingPunct="1">
        <a:lnSpc>
          <a:spcPct val="90000"/>
        </a:lnSpc>
        <a:spcBef>
          <a:spcPct val="0"/>
        </a:spcBef>
        <a:buNone/>
        <a:defRPr sz="5507" kern="1200">
          <a:solidFill>
            <a:schemeClr val="bg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9843269"/>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43563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50964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544"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2277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6" r:id="rId18"/>
    <p:sldLayoutId id="2147484407" r:id="rId19"/>
    <p:sldLayoutId id="2147484409" r:id="rId20"/>
    <p:sldLayoutId id="2147484410" r:id="rId21"/>
    <p:sldLayoutId id="2147484411" r:id="rId22"/>
    <p:sldLayoutId id="2147484412" r:id="rId23"/>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0680"/>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 id="2147484447" r:id="rId34"/>
    <p:sldLayoutId id="2147484448"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7" y="295279"/>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404629640"/>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Lst>
  <p:transition>
    <p:fade/>
  </p:transition>
  <p:hf hdr="0" dt="0"/>
  <p:txStyles>
    <p:titleStyle>
      <a:lvl1pPr algn="l" defTabSz="932327" rtl="0" eaLnBrk="1" latinLnBrk="0" hangingPunct="1">
        <a:lnSpc>
          <a:spcPct val="90000"/>
        </a:lnSpc>
        <a:spcBef>
          <a:spcPct val="0"/>
        </a:spcBef>
        <a:buNone/>
        <a:defRPr lang="en-US" sz="5304" b="0" kern="1200" cap="none" spc="-102" baseline="0" dirty="0" smtClean="0">
          <a:ln w="3175">
            <a:noFill/>
          </a:ln>
          <a:solidFill>
            <a:srgbClr val="616161"/>
          </a:solidFill>
          <a:effectLst/>
          <a:latin typeface="+mj-lt"/>
          <a:ea typeface="+mn-ea"/>
          <a:cs typeface="Segoe UI" pitchFamily="34" charset="0"/>
        </a:defRPr>
      </a:lvl1pPr>
    </p:titleStyle>
    <p:bodyStyle>
      <a:lvl1pPr marL="408208" marR="0" indent="-408208" algn="l" defTabSz="544277" rtl="0" eaLnBrk="1" fontAlgn="auto" latinLnBrk="0" hangingPunct="1">
        <a:lnSpc>
          <a:spcPct val="100000"/>
        </a:lnSpc>
        <a:spcBef>
          <a:spcPct val="20000"/>
        </a:spcBef>
        <a:spcAft>
          <a:spcPts val="0"/>
        </a:spcAft>
        <a:buClrTx/>
        <a:buSzTx/>
        <a:buFont typeface="Arial"/>
        <a:buChar char="•"/>
        <a:tabLst/>
        <a:defRPr sz="4080" kern="1200" spc="0" baseline="0">
          <a:gradFill>
            <a:gsLst>
              <a:gs pos="1250">
                <a:schemeClr val="tx1"/>
              </a:gs>
              <a:gs pos="100000">
                <a:schemeClr val="tx1"/>
              </a:gs>
            </a:gsLst>
            <a:lin ang="5400000" scaled="0"/>
          </a:gradFill>
          <a:latin typeface="Segoe UI Light"/>
          <a:ea typeface="+mn-ea"/>
          <a:cs typeface="Segoe UI Light"/>
        </a:defRPr>
      </a:lvl1pPr>
      <a:lvl2pPr marL="884449" marR="0" indent="-340174" algn="l" defTabSz="544277" rtl="0" eaLnBrk="1" fontAlgn="auto" latinLnBrk="0" hangingPunct="1">
        <a:lnSpc>
          <a:spcPct val="100000"/>
        </a:lnSpc>
        <a:spcBef>
          <a:spcPct val="20000"/>
        </a:spcBef>
        <a:spcAft>
          <a:spcPts val="0"/>
        </a:spcAft>
        <a:buClrTx/>
        <a:buSzTx/>
        <a:buFont typeface="Arial"/>
        <a:buChar char="–"/>
        <a:tabLst/>
        <a:defRPr sz="2448" kern="1200" spc="0" baseline="0">
          <a:gradFill>
            <a:gsLst>
              <a:gs pos="1250">
                <a:schemeClr val="tx1"/>
              </a:gs>
              <a:gs pos="100000">
                <a:schemeClr val="tx1"/>
              </a:gs>
            </a:gsLst>
            <a:lin ang="5400000" scaled="0"/>
          </a:gradFill>
          <a:latin typeface="Segoe UI Light"/>
          <a:ea typeface="+mn-ea"/>
          <a:cs typeface="Segoe UI Light"/>
        </a:defRPr>
      </a:lvl2pPr>
      <a:lvl3pPr marL="1360691" marR="0" indent="-272138" algn="l" defTabSz="544277"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968"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9245"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90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30065"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623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2394"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327" rtl="0" eaLnBrk="1" latinLnBrk="0" hangingPunct="1">
        <a:defRPr sz="1768" kern="1200">
          <a:solidFill>
            <a:schemeClr val="tx1"/>
          </a:solidFill>
          <a:latin typeface="+mn-lt"/>
          <a:ea typeface="+mn-ea"/>
          <a:cs typeface="+mn-cs"/>
        </a:defRPr>
      </a:lvl1pPr>
      <a:lvl2pPr marL="466166" algn="l" defTabSz="932327" rtl="0" eaLnBrk="1" latinLnBrk="0" hangingPunct="1">
        <a:defRPr sz="1768" kern="1200">
          <a:solidFill>
            <a:schemeClr val="tx1"/>
          </a:solidFill>
          <a:latin typeface="+mn-lt"/>
          <a:ea typeface="+mn-ea"/>
          <a:cs typeface="+mn-cs"/>
        </a:defRPr>
      </a:lvl2pPr>
      <a:lvl3pPr marL="932327" algn="l" defTabSz="932327" rtl="0" eaLnBrk="1" latinLnBrk="0" hangingPunct="1">
        <a:defRPr sz="1768" kern="1200">
          <a:solidFill>
            <a:schemeClr val="tx1"/>
          </a:solidFill>
          <a:latin typeface="+mn-lt"/>
          <a:ea typeface="+mn-ea"/>
          <a:cs typeface="+mn-cs"/>
        </a:defRPr>
      </a:lvl3pPr>
      <a:lvl4pPr marL="1398491" algn="l" defTabSz="932327" rtl="0" eaLnBrk="1" latinLnBrk="0" hangingPunct="1">
        <a:defRPr sz="1768" kern="1200">
          <a:solidFill>
            <a:schemeClr val="tx1"/>
          </a:solidFill>
          <a:latin typeface="+mn-lt"/>
          <a:ea typeface="+mn-ea"/>
          <a:cs typeface="+mn-cs"/>
        </a:defRPr>
      </a:lvl4pPr>
      <a:lvl5pPr marL="1864655" algn="l" defTabSz="932327" rtl="0" eaLnBrk="1" latinLnBrk="0" hangingPunct="1">
        <a:defRPr sz="1768" kern="1200">
          <a:solidFill>
            <a:schemeClr val="tx1"/>
          </a:solidFill>
          <a:latin typeface="+mn-lt"/>
          <a:ea typeface="+mn-ea"/>
          <a:cs typeface="+mn-cs"/>
        </a:defRPr>
      </a:lvl5pPr>
      <a:lvl6pPr marL="2330818" algn="l" defTabSz="932327" rtl="0" eaLnBrk="1" latinLnBrk="0" hangingPunct="1">
        <a:defRPr sz="1768" kern="1200">
          <a:solidFill>
            <a:schemeClr val="tx1"/>
          </a:solidFill>
          <a:latin typeface="+mn-lt"/>
          <a:ea typeface="+mn-ea"/>
          <a:cs typeface="+mn-cs"/>
        </a:defRPr>
      </a:lvl6pPr>
      <a:lvl7pPr marL="2796984" algn="l" defTabSz="932327" rtl="0" eaLnBrk="1" latinLnBrk="0" hangingPunct="1">
        <a:defRPr sz="1768" kern="1200">
          <a:solidFill>
            <a:schemeClr val="tx1"/>
          </a:solidFill>
          <a:latin typeface="+mn-lt"/>
          <a:ea typeface="+mn-ea"/>
          <a:cs typeface="+mn-cs"/>
        </a:defRPr>
      </a:lvl7pPr>
      <a:lvl8pPr marL="3263147" algn="l" defTabSz="932327" rtl="0" eaLnBrk="1" latinLnBrk="0" hangingPunct="1">
        <a:defRPr sz="1768" kern="1200">
          <a:solidFill>
            <a:schemeClr val="tx1"/>
          </a:solidFill>
          <a:latin typeface="+mn-lt"/>
          <a:ea typeface="+mn-ea"/>
          <a:cs typeface="+mn-cs"/>
        </a:defRPr>
      </a:lvl8pPr>
      <a:lvl9pPr marL="3729312" algn="l" defTabSz="932327" rtl="0" eaLnBrk="1" latinLnBrk="0" hangingPunct="1">
        <a:defRPr sz="176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80"/>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3262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p:transition>
    <p:fade/>
  </p:transition>
  <p:txStyles>
    <p:titleStyle>
      <a:lvl1pPr algn="l" defTabSz="93213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76" marR="0" indent="-342676" algn="l" defTabSz="93213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20" marR="0" indent="-241143" algn="l" defTabSz="9321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7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2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477"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366"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432"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98"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565"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33" rtl="0" eaLnBrk="1" latinLnBrk="0" hangingPunct="1">
        <a:defRPr sz="1801" kern="1200">
          <a:solidFill>
            <a:schemeClr val="tx1"/>
          </a:solidFill>
          <a:latin typeface="+mn-lt"/>
          <a:ea typeface="+mn-ea"/>
          <a:cs typeface="+mn-cs"/>
        </a:defRPr>
      </a:lvl1pPr>
      <a:lvl2pPr marL="466068" algn="l" defTabSz="932133" rtl="0" eaLnBrk="1" latinLnBrk="0" hangingPunct="1">
        <a:defRPr sz="1801" kern="1200">
          <a:solidFill>
            <a:schemeClr val="tx1"/>
          </a:solidFill>
          <a:latin typeface="+mn-lt"/>
          <a:ea typeface="+mn-ea"/>
          <a:cs typeface="+mn-cs"/>
        </a:defRPr>
      </a:lvl2pPr>
      <a:lvl3pPr marL="932133" algn="l" defTabSz="932133" rtl="0" eaLnBrk="1" latinLnBrk="0" hangingPunct="1">
        <a:defRPr sz="1801" kern="1200">
          <a:solidFill>
            <a:schemeClr val="tx1"/>
          </a:solidFill>
          <a:latin typeface="+mn-lt"/>
          <a:ea typeface="+mn-ea"/>
          <a:cs typeface="+mn-cs"/>
        </a:defRPr>
      </a:lvl3pPr>
      <a:lvl4pPr marL="1398199" algn="l" defTabSz="932133" rtl="0" eaLnBrk="1" latinLnBrk="0" hangingPunct="1">
        <a:defRPr sz="1801" kern="1200">
          <a:solidFill>
            <a:schemeClr val="tx1"/>
          </a:solidFill>
          <a:latin typeface="+mn-lt"/>
          <a:ea typeface="+mn-ea"/>
          <a:cs typeface="+mn-cs"/>
        </a:defRPr>
      </a:lvl4pPr>
      <a:lvl5pPr marL="1864266" algn="l" defTabSz="932133" rtl="0" eaLnBrk="1" latinLnBrk="0" hangingPunct="1">
        <a:defRPr sz="1801" kern="1200">
          <a:solidFill>
            <a:schemeClr val="tx1"/>
          </a:solidFill>
          <a:latin typeface="+mn-lt"/>
          <a:ea typeface="+mn-ea"/>
          <a:cs typeface="+mn-cs"/>
        </a:defRPr>
      </a:lvl5pPr>
      <a:lvl6pPr marL="2330333" algn="l" defTabSz="932133" rtl="0" eaLnBrk="1" latinLnBrk="0" hangingPunct="1">
        <a:defRPr sz="1801" kern="1200">
          <a:solidFill>
            <a:schemeClr val="tx1"/>
          </a:solidFill>
          <a:latin typeface="+mn-lt"/>
          <a:ea typeface="+mn-ea"/>
          <a:cs typeface="+mn-cs"/>
        </a:defRPr>
      </a:lvl6pPr>
      <a:lvl7pPr marL="2796398" algn="l" defTabSz="932133" rtl="0" eaLnBrk="1" latinLnBrk="0" hangingPunct="1">
        <a:defRPr sz="1801" kern="1200">
          <a:solidFill>
            <a:schemeClr val="tx1"/>
          </a:solidFill>
          <a:latin typeface="+mn-lt"/>
          <a:ea typeface="+mn-ea"/>
          <a:cs typeface="+mn-cs"/>
        </a:defRPr>
      </a:lvl7pPr>
      <a:lvl8pPr marL="3262464" algn="l" defTabSz="932133" rtl="0" eaLnBrk="1" latinLnBrk="0" hangingPunct="1">
        <a:defRPr sz="1801" kern="1200">
          <a:solidFill>
            <a:schemeClr val="tx1"/>
          </a:solidFill>
          <a:latin typeface="+mn-lt"/>
          <a:ea typeface="+mn-ea"/>
          <a:cs typeface="+mn-cs"/>
        </a:defRPr>
      </a:lvl8pPr>
      <a:lvl9pPr marL="3728532" algn="l" defTabSz="932133"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8" y="295280"/>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577017758"/>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ransition>
    <p:fade/>
  </p:transition>
  <p:hf hdr="0" dt="0"/>
  <p:txStyles>
    <p:titleStyle>
      <a:lvl1pPr algn="l" defTabSz="932094" rtl="0" eaLnBrk="1" latinLnBrk="0" hangingPunct="1">
        <a:lnSpc>
          <a:spcPct val="90000"/>
        </a:lnSpc>
        <a:spcBef>
          <a:spcPct val="0"/>
        </a:spcBef>
        <a:buNone/>
        <a:defRPr lang="en-US" sz="5302" b="0" kern="1200" cap="none" spc="-102" baseline="0" dirty="0" smtClean="0">
          <a:ln w="3175">
            <a:noFill/>
          </a:ln>
          <a:solidFill>
            <a:srgbClr val="616161"/>
          </a:solidFill>
          <a:effectLst/>
          <a:latin typeface="+mj-lt"/>
          <a:ea typeface="+mn-ea"/>
          <a:cs typeface="Segoe UI" pitchFamily="34" charset="0"/>
        </a:defRPr>
      </a:lvl1pPr>
    </p:titleStyle>
    <p:bodyStyle>
      <a:lvl1pPr marL="408106" marR="0" indent="-408106" algn="l" defTabSz="544141" rtl="0" eaLnBrk="1" fontAlgn="auto" latinLnBrk="0" hangingPunct="1">
        <a:lnSpc>
          <a:spcPct val="100000"/>
        </a:lnSpc>
        <a:spcBef>
          <a:spcPct val="20000"/>
        </a:spcBef>
        <a:spcAft>
          <a:spcPts val="0"/>
        </a:spcAft>
        <a:buClrTx/>
        <a:buSzTx/>
        <a:buFont typeface="Arial"/>
        <a:buChar char="•"/>
        <a:tabLst/>
        <a:defRPr sz="4078" kern="1200" spc="0" baseline="0">
          <a:gradFill>
            <a:gsLst>
              <a:gs pos="1250">
                <a:schemeClr val="tx1"/>
              </a:gs>
              <a:gs pos="100000">
                <a:schemeClr val="tx1"/>
              </a:gs>
            </a:gsLst>
            <a:lin ang="5400000" scaled="0"/>
          </a:gradFill>
          <a:latin typeface="Segoe UI Light"/>
          <a:ea typeface="+mn-ea"/>
          <a:cs typeface="Segoe UI Light"/>
        </a:defRPr>
      </a:lvl1pPr>
      <a:lvl2pPr marL="884229" marR="0" indent="-340089" algn="l" defTabSz="544141" rtl="0" eaLnBrk="1" fontAlgn="auto" latinLnBrk="0" hangingPunct="1">
        <a:lnSpc>
          <a:spcPct val="100000"/>
        </a:lnSpc>
        <a:spcBef>
          <a:spcPct val="20000"/>
        </a:spcBef>
        <a:spcAft>
          <a:spcPts val="0"/>
        </a:spcAft>
        <a:buClrTx/>
        <a:buSzTx/>
        <a:buFont typeface="Arial"/>
        <a:buChar char="–"/>
        <a:tabLst/>
        <a:defRPr sz="2446" kern="1200" spc="0" baseline="0">
          <a:gradFill>
            <a:gsLst>
              <a:gs pos="1250">
                <a:schemeClr val="tx1"/>
              </a:gs>
              <a:gs pos="100000">
                <a:schemeClr val="tx1"/>
              </a:gs>
            </a:gsLst>
            <a:lin ang="5400000" scaled="0"/>
          </a:gradFill>
          <a:latin typeface="Segoe UI Light"/>
          <a:ea typeface="+mn-ea"/>
          <a:cs typeface="Segoe UI Light"/>
        </a:defRPr>
      </a:lvl2pPr>
      <a:lvl3pPr marL="1360351" marR="0" indent="-272070" algn="l" defTabSz="544141"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492"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8633"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261"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29308"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5356"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1404"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094" rtl="0" eaLnBrk="1" latinLnBrk="0" hangingPunct="1">
        <a:defRPr sz="1768" kern="1200">
          <a:solidFill>
            <a:schemeClr val="tx1"/>
          </a:solidFill>
          <a:latin typeface="+mn-lt"/>
          <a:ea typeface="+mn-ea"/>
          <a:cs typeface="+mn-cs"/>
        </a:defRPr>
      </a:lvl1pPr>
      <a:lvl2pPr marL="466049" algn="l" defTabSz="932094" rtl="0" eaLnBrk="1" latinLnBrk="0" hangingPunct="1">
        <a:defRPr sz="1768" kern="1200">
          <a:solidFill>
            <a:schemeClr val="tx1"/>
          </a:solidFill>
          <a:latin typeface="+mn-lt"/>
          <a:ea typeface="+mn-ea"/>
          <a:cs typeface="+mn-cs"/>
        </a:defRPr>
      </a:lvl2pPr>
      <a:lvl3pPr marL="932094" algn="l" defTabSz="932094" rtl="0" eaLnBrk="1" latinLnBrk="0" hangingPunct="1">
        <a:defRPr sz="1768" kern="1200">
          <a:solidFill>
            <a:schemeClr val="tx1"/>
          </a:solidFill>
          <a:latin typeface="+mn-lt"/>
          <a:ea typeface="+mn-ea"/>
          <a:cs typeface="+mn-cs"/>
        </a:defRPr>
      </a:lvl3pPr>
      <a:lvl4pPr marL="1398142" algn="l" defTabSz="932094" rtl="0" eaLnBrk="1" latinLnBrk="0" hangingPunct="1">
        <a:defRPr sz="1768" kern="1200">
          <a:solidFill>
            <a:schemeClr val="tx1"/>
          </a:solidFill>
          <a:latin typeface="+mn-lt"/>
          <a:ea typeface="+mn-ea"/>
          <a:cs typeface="+mn-cs"/>
        </a:defRPr>
      </a:lvl4pPr>
      <a:lvl5pPr marL="1864189" algn="l" defTabSz="932094" rtl="0" eaLnBrk="1" latinLnBrk="0" hangingPunct="1">
        <a:defRPr sz="1768" kern="1200">
          <a:solidFill>
            <a:schemeClr val="tx1"/>
          </a:solidFill>
          <a:latin typeface="+mn-lt"/>
          <a:ea typeface="+mn-ea"/>
          <a:cs typeface="+mn-cs"/>
        </a:defRPr>
      </a:lvl5pPr>
      <a:lvl6pPr marL="2330236" algn="l" defTabSz="932094" rtl="0" eaLnBrk="1" latinLnBrk="0" hangingPunct="1">
        <a:defRPr sz="1768" kern="1200">
          <a:solidFill>
            <a:schemeClr val="tx1"/>
          </a:solidFill>
          <a:latin typeface="+mn-lt"/>
          <a:ea typeface="+mn-ea"/>
          <a:cs typeface="+mn-cs"/>
        </a:defRPr>
      </a:lvl6pPr>
      <a:lvl7pPr marL="2796285" algn="l" defTabSz="932094" rtl="0" eaLnBrk="1" latinLnBrk="0" hangingPunct="1">
        <a:defRPr sz="1768" kern="1200">
          <a:solidFill>
            <a:schemeClr val="tx1"/>
          </a:solidFill>
          <a:latin typeface="+mn-lt"/>
          <a:ea typeface="+mn-ea"/>
          <a:cs typeface="+mn-cs"/>
        </a:defRPr>
      </a:lvl7pPr>
      <a:lvl8pPr marL="3262331" algn="l" defTabSz="932094" rtl="0" eaLnBrk="1" latinLnBrk="0" hangingPunct="1">
        <a:defRPr sz="1768" kern="1200">
          <a:solidFill>
            <a:schemeClr val="tx1"/>
          </a:solidFill>
          <a:latin typeface="+mn-lt"/>
          <a:ea typeface="+mn-ea"/>
          <a:cs typeface="+mn-cs"/>
        </a:defRPr>
      </a:lvl8pPr>
      <a:lvl9pPr marL="3728379" algn="l" defTabSz="932094" rtl="0" eaLnBrk="1" latinLnBrk="0" hangingPunct="1">
        <a:defRPr sz="17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83.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tmp"/><Relationship Id="rId1" Type="http://schemas.openxmlformats.org/officeDocument/2006/relationships/slideLayout" Target="../slideLayouts/slideLayout28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1.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83.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83.xml"/></Relationships>
</file>

<file path=ppt/slides/_rels/slide16.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281.xml"/></Relationships>
</file>

<file path=ppt/slides/_rels/slide17.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image" Target="../media/image55.tmp"/><Relationship Id="rId1" Type="http://schemas.openxmlformats.org/officeDocument/2006/relationships/slideLayout" Target="../slideLayouts/slideLayout281.xml"/></Relationships>
</file>

<file path=ppt/slides/_rels/slide18.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2.xml"/><Relationship Id="rId1" Type="http://schemas.openxmlformats.org/officeDocument/2006/relationships/slideLayout" Target="../slideLayouts/slideLayout281.xml"/></Relationships>
</file>

<file path=ppt/slides/_rels/slide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8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8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83.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OmniSharp/generator-aspnet" TargetMode="External"/><Relationship Id="rId2" Type="http://schemas.openxmlformats.org/officeDocument/2006/relationships/image" Target="../media/image64.tmp"/><Relationship Id="rId1" Type="http://schemas.openxmlformats.org/officeDocument/2006/relationships/slideLayout" Target="../slideLayouts/slideLayout7.xml"/><Relationship Id="rId4" Type="http://schemas.openxmlformats.org/officeDocument/2006/relationships/hyperlink" Target="https://github.com/OmniSharp/generator-aspnet/wiki/how-to-try-local-chang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83.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283.xml"/></Relationships>
</file>

<file path=ppt/slides/_rels/slide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83.xml"/></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8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75" y="845531"/>
            <a:ext cx="8778144" cy="2011665"/>
          </a:xfrm>
        </p:spPr>
        <p:txBody>
          <a:bodyPr/>
          <a:lstStyle/>
          <a:p>
            <a:r>
              <a:rPr lang="en-US" dirty="0"/>
              <a:t>Single Page Applications</a:t>
            </a:r>
            <a:br>
              <a:rPr lang="en-US" dirty="0"/>
            </a:br>
            <a:r>
              <a:rPr lang="en-US" dirty="0"/>
              <a:t>with ASP.NET Core</a:t>
            </a:r>
            <a:endParaRPr lang="en-US" sz="3600" dirty="0"/>
          </a:p>
        </p:txBody>
      </p:sp>
      <p:sp>
        <p:nvSpPr>
          <p:cNvPr id="3" name="Text Placeholder 2"/>
          <p:cNvSpPr>
            <a:spLocks noGrp="1"/>
          </p:cNvSpPr>
          <p:nvPr>
            <p:ph type="body" sz="quarter" idx="12"/>
          </p:nvPr>
        </p:nvSpPr>
        <p:spPr/>
        <p:txBody>
          <a:bodyPr/>
          <a:lstStyle/>
          <a:p>
            <a:r>
              <a:rPr lang="en-US" sz="2400" dirty="0"/>
              <a:t>Jon Galloway</a:t>
            </a:r>
          </a:p>
          <a:p>
            <a:r>
              <a:rPr lang="en-US" sz="2400" dirty="0"/>
              <a:t>Technical Evangelist </a:t>
            </a:r>
          </a:p>
          <a:p>
            <a:r>
              <a:rPr lang="en-US" sz="2400" dirty="0"/>
              <a:t>@</a:t>
            </a:r>
            <a:r>
              <a:rPr lang="en-US" sz="2400" dirty="0" err="1"/>
              <a:t>jongalloway</a:t>
            </a:r>
            <a:endParaRPr lang="en-US" sz="2400" dirty="0"/>
          </a:p>
          <a:p>
            <a:r>
              <a:rPr lang="en-US" sz="2400" dirty="0"/>
              <a:t>jon.galloway@microsoft.com</a:t>
            </a:r>
          </a:p>
          <a:p>
            <a:endParaRPr lang="en-US" sz="2400" dirty="0"/>
          </a:p>
        </p:txBody>
      </p:sp>
    </p:spTree>
    <p:extLst>
      <p:ext uri="{BB962C8B-B14F-4D97-AF65-F5344CB8AC3E}">
        <p14:creationId xmlns:p14="http://schemas.microsoft.com/office/powerpoint/2010/main" val="41958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7015" y="686208"/>
            <a:ext cx="4213985"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282143" y="995936"/>
            <a:ext cx="12151833"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Declarative Bindings</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Automatic UI refresh</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Dependency Tracking</a:t>
            </a:r>
          </a:p>
          <a:p>
            <a:pPr defTabSz="932290" fontAlgn="base">
              <a:lnSpc>
                <a:spcPct val="150000"/>
              </a:lnSpc>
              <a:spcBef>
                <a:spcPct val="0"/>
              </a:spcBef>
              <a:spcAft>
                <a:spcPct val="0"/>
              </a:spcAft>
            </a:pPr>
            <a:r>
              <a:rPr lang="en-US" sz="3264" kern="0" dirty="0" err="1">
                <a:gradFill>
                  <a:gsLst>
                    <a:gs pos="0">
                      <a:srgbClr val="FFFFFF"/>
                    </a:gs>
                    <a:gs pos="100000">
                      <a:srgbClr val="FFFFFF"/>
                    </a:gs>
                  </a:gsLst>
                  <a:lin ang="5400000" scaled="0"/>
                </a:gradFill>
              </a:rPr>
              <a:t>Templating</a:t>
            </a:r>
            <a:endParaRPr lang="en-US" sz="3264" kern="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282143" y="539855"/>
            <a:ext cx="11299720" cy="1351952"/>
          </a:xfrm>
        </p:spPr>
        <p:txBody>
          <a:bodyPr/>
          <a:lstStyle/>
          <a:p>
            <a:r>
              <a:rPr lang="en-US" dirty="0"/>
              <a:t>Knockout.js</a:t>
            </a:r>
          </a:p>
        </p:txBody>
      </p:sp>
      <p:pic>
        <p:nvPicPr>
          <p:cNvPr id="69636" name="Picture 4" descr="http://knockoutjs.com/img/homepage-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000" y="-1"/>
            <a:ext cx="8092975" cy="7077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16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7014" y="686208"/>
            <a:ext cx="4723624"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 name="Rectangle 5"/>
          <p:cNvSpPr/>
          <p:nvPr/>
        </p:nvSpPr>
        <p:spPr>
          <a:xfrm>
            <a:off x="4852256" y="-1"/>
            <a:ext cx="7583337" cy="6994525"/>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282143" y="995936"/>
            <a:ext cx="12151833"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Ember is a framework</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Convention over </a:t>
            </a:r>
            <a:r>
              <a:rPr lang="en-US" sz="3264" kern="0" dirty="0" err="1">
                <a:gradFill>
                  <a:gsLst>
                    <a:gs pos="0">
                      <a:srgbClr val="FFFFFF"/>
                    </a:gs>
                    <a:gs pos="100000">
                      <a:srgbClr val="FFFFFF"/>
                    </a:gs>
                  </a:gsLst>
                  <a:lin ang="5400000" scaled="0"/>
                </a:gradFill>
              </a:rPr>
              <a:t>config</a:t>
            </a:r>
            <a:endParaRPr lang="en-US" sz="3264" kern="0" dirty="0">
              <a:gradFill>
                <a:gsLst>
                  <a:gs pos="0">
                    <a:srgbClr val="FFFFFF"/>
                  </a:gs>
                  <a:gs pos="100000">
                    <a:srgbClr val="FFFFFF"/>
                  </a:gs>
                </a:gsLst>
                <a:lin ang="5400000" scaled="0"/>
              </a:gradFill>
            </a:endParaRP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URLs are important</a:t>
            </a:r>
          </a:p>
        </p:txBody>
      </p:sp>
      <p:sp>
        <p:nvSpPr>
          <p:cNvPr id="2" name="Title 1"/>
          <p:cNvSpPr>
            <a:spLocks noGrp="1"/>
          </p:cNvSpPr>
          <p:nvPr>
            <p:ph type="title" idx="4294967295"/>
          </p:nvPr>
        </p:nvSpPr>
        <p:spPr>
          <a:xfrm>
            <a:off x="282143" y="539855"/>
            <a:ext cx="11299720" cy="1351952"/>
          </a:xfrm>
        </p:spPr>
        <p:txBody>
          <a:bodyPr/>
          <a:lstStyle/>
          <a:p>
            <a:r>
              <a:rPr lang="en-US" dirty="0"/>
              <a:t>Ember.js</a:t>
            </a: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749" y="539855"/>
            <a:ext cx="7325844" cy="48288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158" y="3663155"/>
            <a:ext cx="3147536" cy="2992102"/>
          </a:xfrm>
          <a:prstGeom prst="rect">
            <a:avLst/>
          </a:prstGeom>
        </p:spPr>
      </p:pic>
    </p:spTree>
    <p:extLst>
      <p:ext uri="{BB962C8B-B14F-4D97-AF65-F5344CB8AC3E}">
        <p14:creationId xmlns:p14="http://schemas.microsoft.com/office/powerpoint/2010/main" val="3174848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JavaScript Tools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5161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Grunt / Gulp Overview</a:t>
            </a:r>
          </a:p>
        </p:txBody>
      </p:sp>
      <p:sp>
        <p:nvSpPr>
          <p:cNvPr id="4" name="Content Placeholder 6"/>
          <p:cNvSpPr txBox="1">
            <a:spLocks/>
          </p:cNvSpPr>
          <p:nvPr/>
        </p:nvSpPr>
        <p:spPr>
          <a:xfrm>
            <a:off x="572843" y="1914362"/>
            <a:ext cx="11300393" cy="4299500"/>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72" dirty="0"/>
              <a:t>Front-end task runners</a:t>
            </a:r>
          </a:p>
          <a:p>
            <a:pPr lvl="1"/>
            <a:r>
              <a:rPr lang="en-US" sz="3264" dirty="0"/>
              <a:t>Bundle and minify CSS / JS</a:t>
            </a:r>
          </a:p>
          <a:p>
            <a:pPr lvl="1"/>
            <a:r>
              <a:rPr lang="en-US" sz="3264" dirty="0"/>
              <a:t>Run </a:t>
            </a:r>
            <a:r>
              <a:rPr lang="en-US" sz="3264" dirty="0" err="1"/>
              <a:t>transpilers</a:t>
            </a:r>
            <a:r>
              <a:rPr lang="en-US" sz="3264" dirty="0"/>
              <a:t> (JSX / LESS / Sass / </a:t>
            </a:r>
            <a:r>
              <a:rPr lang="en-US" sz="3264" dirty="0" err="1"/>
              <a:t>Coffeescript</a:t>
            </a:r>
            <a:r>
              <a:rPr lang="en-US" sz="3264" dirty="0"/>
              <a:t> / etc.)</a:t>
            </a:r>
          </a:p>
          <a:p>
            <a:pPr lvl="1"/>
            <a:r>
              <a:rPr lang="en-US" sz="3264" dirty="0"/>
              <a:t>Copy files (e.g. from </a:t>
            </a:r>
            <a:r>
              <a:rPr lang="en-US" sz="3264" dirty="0" err="1"/>
              <a:t>bower_components</a:t>
            </a:r>
            <a:r>
              <a:rPr lang="en-US" sz="3264" dirty="0"/>
              <a:t> to </a:t>
            </a:r>
            <a:r>
              <a:rPr lang="en-US" sz="3264" dirty="0" err="1"/>
              <a:t>wwwroot</a:t>
            </a:r>
            <a:r>
              <a:rPr lang="en-US" sz="3264" dirty="0"/>
              <a:t>)</a:t>
            </a:r>
          </a:p>
          <a:p>
            <a:pPr lvl="1"/>
            <a:r>
              <a:rPr lang="en-US" sz="3264" dirty="0"/>
              <a:t>Run tests (JS unit tests, browser automation tests)</a:t>
            </a:r>
          </a:p>
          <a:p>
            <a:r>
              <a:rPr lang="en-US" sz="3672" dirty="0"/>
              <a:t>Grunt and Gulp are both supported by Visual Studio</a:t>
            </a:r>
          </a:p>
        </p:txBody>
      </p:sp>
    </p:spTree>
    <p:extLst>
      <p:ext uri="{BB962C8B-B14F-4D97-AF65-F5344CB8AC3E}">
        <p14:creationId xmlns:p14="http://schemas.microsoft.com/office/powerpoint/2010/main" val="1507517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3" y="686208"/>
            <a:ext cx="5051601"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3" name="Rectangle 2"/>
          <p:cNvSpPr/>
          <p:nvPr/>
        </p:nvSpPr>
        <p:spPr bwMode="auto">
          <a:xfrm>
            <a:off x="282143" y="1745453"/>
            <a:ext cx="4770341" cy="5249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defRPr/>
            </a:pPr>
            <a:r>
              <a:rPr lang="en-US" sz="2856" dirty="0">
                <a:gradFill>
                  <a:gsLst>
                    <a:gs pos="0">
                      <a:srgbClr val="FFFFFF"/>
                    </a:gs>
                    <a:gs pos="100000">
                      <a:srgbClr val="FFFFFF"/>
                    </a:gs>
                  </a:gsLst>
                  <a:lin ang="5400000" scaled="0"/>
                </a:gradFill>
                <a:latin typeface="Segoe UI"/>
              </a:rPr>
              <a:t>JavaScript Task Runner</a:t>
            </a:r>
          </a:p>
          <a:p>
            <a:pPr defTabSz="932290" fontAlgn="base">
              <a:lnSpc>
                <a:spcPct val="150000"/>
              </a:lnSpc>
              <a:spcBef>
                <a:spcPct val="0"/>
              </a:spcBef>
              <a:spcAft>
                <a:spcPct val="0"/>
              </a:spcAft>
              <a:defRPr/>
            </a:pPr>
            <a:r>
              <a:rPr lang="en-US" sz="2856" dirty="0">
                <a:gradFill>
                  <a:gsLst>
                    <a:gs pos="0">
                      <a:srgbClr val="FFFFFF"/>
                    </a:gs>
                    <a:gs pos="100000">
                      <a:srgbClr val="FFFFFF"/>
                    </a:gs>
                  </a:gsLst>
                  <a:lin ang="5400000" scaled="0"/>
                </a:gradFill>
                <a:latin typeface="Segoe UI"/>
              </a:rPr>
              <a:t>Automates </a:t>
            </a:r>
            <a:r>
              <a:rPr lang="en-US" sz="2856" dirty="0" err="1">
                <a:gradFill>
                  <a:gsLst>
                    <a:gs pos="0">
                      <a:srgbClr val="FFFFFF"/>
                    </a:gs>
                    <a:gs pos="100000">
                      <a:srgbClr val="FFFFFF"/>
                    </a:gs>
                  </a:gsLst>
                  <a:lin ang="5400000" scaled="0"/>
                </a:gradFill>
                <a:latin typeface="Segoe UI"/>
              </a:rPr>
              <a:t>minification</a:t>
            </a:r>
            <a:r>
              <a:rPr lang="en-US" sz="2856" dirty="0">
                <a:gradFill>
                  <a:gsLst>
                    <a:gs pos="0">
                      <a:srgbClr val="FFFFFF"/>
                    </a:gs>
                    <a:gs pos="100000">
                      <a:srgbClr val="FFFFFF"/>
                    </a:gs>
                  </a:gsLst>
                  <a:lin ang="5400000" scaled="0"/>
                </a:gradFill>
                <a:latin typeface="Segoe UI"/>
              </a:rPr>
              <a:t>, </a:t>
            </a:r>
            <a:r>
              <a:rPr lang="en-US" sz="2856" dirty="0">
                <a:solidFill>
                  <a:srgbClr val="FFFFFF"/>
                </a:solidFill>
                <a:latin typeface="Segoe UI"/>
              </a:rPr>
              <a:t>unit testing, compilation, etc.</a:t>
            </a:r>
          </a:p>
          <a:p>
            <a:pPr defTabSz="932290" fontAlgn="base">
              <a:lnSpc>
                <a:spcPct val="150000"/>
              </a:lnSpc>
              <a:spcBef>
                <a:spcPct val="0"/>
              </a:spcBef>
              <a:spcAft>
                <a:spcPct val="0"/>
              </a:spcAft>
              <a:defRPr/>
            </a:pPr>
            <a:r>
              <a:rPr lang="en-US" sz="2856" dirty="0">
                <a:gradFill>
                  <a:gsLst>
                    <a:gs pos="0">
                      <a:srgbClr val="FFFFFF"/>
                    </a:gs>
                    <a:gs pos="100000">
                      <a:srgbClr val="FFFFFF"/>
                    </a:gs>
                  </a:gsLst>
                  <a:lin ang="5400000" scaled="0"/>
                </a:gradFill>
                <a:latin typeface="Segoe UI"/>
              </a:rPr>
              <a:t>Configuration over code</a:t>
            </a:r>
          </a:p>
          <a:p>
            <a:pPr defTabSz="932290" fontAlgn="base">
              <a:lnSpc>
                <a:spcPct val="150000"/>
              </a:lnSpc>
              <a:spcBef>
                <a:spcPct val="0"/>
              </a:spcBef>
              <a:spcAft>
                <a:spcPct val="0"/>
              </a:spcAft>
              <a:defRPr/>
            </a:pPr>
            <a:r>
              <a:rPr lang="en-US" sz="2856" dirty="0">
                <a:gradFill>
                  <a:gsLst>
                    <a:gs pos="0">
                      <a:srgbClr val="FFFFFF"/>
                    </a:gs>
                    <a:gs pos="100000">
                      <a:srgbClr val="FFFFFF"/>
                    </a:gs>
                  </a:gsLst>
                  <a:lin ang="5400000" scaled="0"/>
                </a:gradFill>
                <a:latin typeface="Segoe UI"/>
              </a:rPr>
              <a:t>Common tasks already available as Grunt Plugins</a:t>
            </a:r>
          </a:p>
        </p:txBody>
      </p:sp>
      <p:sp>
        <p:nvSpPr>
          <p:cNvPr id="2" name="Title 1"/>
          <p:cNvSpPr>
            <a:spLocks noGrp="1"/>
          </p:cNvSpPr>
          <p:nvPr>
            <p:ph type="title" idx="4294967295"/>
          </p:nvPr>
        </p:nvSpPr>
        <p:spPr>
          <a:xfrm>
            <a:off x="282143" y="539855"/>
            <a:ext cx="11299720" cy="1351952"/>
          </a:xfrm>
        </p:spPr>
        <p:txBody>
          <a:bodyPr/>
          <a:lstStyle/>
          <a:p>
            <a:r>
              <a:rPr lang="en-US" dirty="0"/>
              <a:t>Grunt</a:t>
            </a:r>
          </a:p>
        </p:txBody>
      </p:sp>
      <p:sp>
        <p:nvSpPr>
          <p:cNvPr id="6" name="Rectangle 5"/>
          <p:cNvSpPr/>
          <p:nvPr/>
        </p:nvSpPr>
        <p:spPr>
          <a:xfrm>
            <a:off x="5052483" y="-1"/>
            <a:ext cx="7383110" cy="6994525"/>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543729"/>
              </a:solidFill>
              <a:latin typeface="Segoe UI"/>
            </a:endParaRPr>
          </a:p>
        </p:txBody>
      </p:sp>
      <p:pic>
        <p:nvPicPr>
          <p:cNvPr id="5" name="Picture 4"/>
          <p:cNvPicPr>
            <a:picLocks noChangeAspect="1"/>
          </p:cNvPicPr>
          <p:nvPr/>
        </p:nvPicPr>
        <p:blipFill>
          <a:blip r:embed="rId2"/>
          <a:stretch>
            <a:fillRect/>
          </a:stretch>
        </p:blipFill>
        <p:spPr>
          <a:xfrm>
            <a:off x="5207611" y="171908"/>
            <a:ext cx="7124359" cy="6679982"/>
          </a:xfrm>
          <a:prstGeom prst="rect">
            <a:avLst/>
          </a:prstGeom>
        </p:spPr>
      </p:pic>
      <p:pic>
        <p:nvPicPr>
          <p:cNvPr id="31746" name="Picture 2" descr="http://gruntjs.com/img/grunt-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6245" y="3621933"/>
            <a:ext cx="3497263" cy="411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110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82" y="-1"/>
            <a:ext cx="7858048" cy="699452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pic>
        <p:nvPicPr>
          <p:cNvPr id="4" name="Picture 3"/>
          <p:cNvPicPr>
            <a:picLocks noChangeAspect="1"/>
          </p:cNvPicPr>
          <p:nvPr/>
        </p:nvPicPr>
        <p:blipFill>
          <a:blip r:embed="rId2"/>
          <a:stretch>
            <a:fillRect/>
          </a:stretch>
        </p:blipFill>
        <p:spPr>
          <a:xfrm>
            <a:off x="156314" y="134269"/>
            <a:ext cx="7512636" cy="8807453"/>
          </a:xfrm>
          <a:prstGeom prst="rect">
            <a:avLst/>
          </a:prstGeom>
        </p:spPr>
      </p:pic>
      <p:sp>
        <p:nvSpPr>
          <p:cNvPr id="12" name="Rectangle 11"/>
          <p:cNvSpPr/>
          <p:nvPr/>
        </p:nvSpPr>
        <p:spPr>
          <a:xfrm>
            <a:off x="7858931" y="588031"/>
            <a:ext cx="4576662"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3" name="Rectangle 2"/>
          <p:cNvSpPr/>
          <p:nvPr/>
        </p:nvSpPr>
        <p:spPr bwMode="auto">
          <a:xfrm>
            <a:off x="7858931" y="1573735"/>
            <a:ext cx="4576662"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Another JS Task Runner</a:t>
            </a:r>
          </a:p>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Code over </a:t>
            </a:r>
            <a:r>
              <a:rPr lang="en-US" sz="3264" dirty="0" err="1">
                <a:gradFill>
                  <a:gsLst>
                    <a:gs pos="0">
                      <a:srgbClr val="FFFFFF"/>
                    </a:gs>
                    <a:gs pos="100000">
                      <a:srgbClr val="FFFFFF"/>
                    </a:gs>
                  </a:gsLst>
                  <a:lin ang="5400000" scaled="0"/>
                </a:gradFill>
                <a:latin typeface="Segoe UI"/>
              </a:rPr>
              <a:t>config</a:t>
            </a:r>
            <a:endParaRPr lang="en-US" sz="3264" dirty="0">
              <a:gradFill>
                <a:gsLst>
                  <a:gs pos="0">
                    <a:srgbClr val="FFFFFF"/>
                  </a:gs>
                  <a:gs pos="100000">
                    <a:srgbClr val="FFFFFF"/>
                  </a:gs>
                </a:gsLst>
                <a:lin ang="5400000" scaled="0"/>
              </a:gradFill>
              <a:latin typeface="Segoe UI"/>
            </a:endParaRPr>
          </a:p>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Streaming build system</a:t>
            </a:r>
          </a:p>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Tasks are executed in maximum concurrency</a:t>
            </a:r>
          </a:p>
        </p:txBody>
      </p:sp>
      <p:sp>
        <p:nvSpPr>
          <p:cNvPr id="2" name="Title 1"/>
          <p:cNvSpPr>
            <a:spLocks noGrp="1"/>
          </p:cNvSpPr>
          <p:nvPr>
            <p:ph type="title" idx="4294967295"/>
          </p:nvPr>
        </p:nvSpPr>
        <p:spPr>
          <a:xfrm>
            <a:off x="8068640" y="441678"/>
            <a:ext cx="4157241" cy="1351952"/>
          </a:xfrm>
        </p:spPr>
        <p:txBody>
          <a:bodyPr/>
          <a:lstStyle/>
          <a:p>
            <a:r>
              <a:rPr lang="en-US" dirty="0"/>
              <a:t>Gulp</a:t>
            </a:r>
          </a:p>
        </p:txBody>
      </p:sp>
      <p:pic>
        <p:nvPicPr>
          <p:cNvPr id="32770" name="Picture 2" descr="https://raw.githubusercontent.com/gulpjs/artwork/master/gulp-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177" y="3510215"/>
            <a:ext cx="1436087" cy="321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959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 Studio Support for Grunt / Gulp</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707" y="1655094"/>
            <a:ext cx="8381062" cy="4732475"/>
          </a:xfrm>
          <a:prstGeom prst="rect">
            <a:avLst/>
          </a:prstGeom>
        </p:spPr>
      </p:pic>
    </p:spTree>
    <p:extLst>
      <p:ext uri="{BB962C8B-B14F-4D97-AF65-F5344CB8AC3E}">
        <p14:creationId xmlns:p14="http://schemas.microsoft.com/office/powerpoint/2010/main" val="417852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 Studio Support for Grunt / Gulp</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55" y="1634820"/>
            <a:ext cx="10658423" cy="2545585"/>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55" y="4322323"/>
            <a:ext cx="10658423" cy="2535869"/>
          </a:xfrm>
          <a:prstGeom prst="rect">
            <a:avLst/>
          </a:prstGeom>
        </p:spPr>
      </p:pic>
    </p:spTree>
    <p:extLst>
      <p:ext uri="{BB962C8B-B14F-4D97-AF65-F5344CB8AC3E}">
        <p14:creationId xmlns:p14="http://schemas.microsoft.com/office/powerpoint/2010/main" val="111825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Works with all web project types</a:t>
            </a:r>
          </a:p>
        </p:txBody>
      </p:sp>
      <p:pic>
        <p:nvPicPr>
          <p:cNvPr id="3" name="Picture 2"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336" y="1570494"/>
            <a:ext cx="8331256" cy="5424031"/>
          </a:xfrm>
          <a:prstGeom prst="rect">
            <a:avLst/>
          </a:prstGeom>
        </p:spPr>
      </p:pic>
      <p:sp>
        <p:nvSpPr>
          <p:cNvPr id="6" name="TextBox 5"/>
          <p:cNvSpPr txBox="1"/>
          <p:nvPr/>
        </p:nvSpPr>
        <p:spPr>
          <a:xfrm>
            <a:off x="207037" y="2728687"/>
            <a:ext cx="3897300" cy="2783606"/>
          </a:xfrm>
          <a:prstGeom prst="rect">
            <a:avLst/>
          </a:prstGeom>
          <a:noFill/>
        </p:spPr>
        <p:txBody>
          <a:bodyPr wrap="square" rtlCol="0">
            <a:spAutoFit/>
          </a:bodyPr>
          <a:lstStyle/>
          <a:p>
            <a:pPr marL="291436" indent="-291436">
              <a:buFont typeface="Arial" panose="020B0604020202020204" pitchFamily="34" charset="0"/>
              <a:buChar char="•"/>
            </a:pPr>
            <a:r>
              <a:rPr lang="en-US" sz="2448">
                <a:solidFill>
                  <a:schemeClr val="bg1"/>
                </a:solidFill>
              </a:rPr>
              <a:t>ASP.NET Core 1.0</a:t>
            </a:r>
            <a:endParaRPr lang="en-US" sz="2448" dirty="0">
              <a:solidFill>
                <a:schemeClr val="bg1"/>
              </a:solidFill>
            </a:endParaRPr>
          </a:p>
          <a:p>
            <a:pPr marL="291436" indent="-291436">
              <a:buFont typeface="Arial" panose="020B0604020202020204" pitchFamily="34" charset="0"/>
              <a:buChar char="•"/>
            </a:pPr>
            <a:r>
              <a:rPr lang="en-US" sz="2448" dirty="0">
                <a:solidFill>
                  <a:schemeClr val="bg1"/>
                </a:solidFill>
              </a:rPr>
              <a:t>ASP.NET 4.x Web Forms</a:t>
            </a:r>
          </a:p>
          <a:p>
            <a:pPr marL="291436" indent="-291436">
              <a:buFont typeface="Arial" panose="020B0604020202020204" pitchFamily="34" charset="0"/>
              <a:buChar char="•"/>
            </a:pPr>
            <a:r>
              <a:rPr lang="en-US" sz="2448" dirty="0">
                <a:solidFill>
                  <a:schemeClr val="bg1"/>
                </a:solidFill>
              </a:rPr>
              <a:t>ASP.NET MVC 5</a:t>
            </a:r>
          </a:p>
          <a:p>
            <a:pPr marL="291436" indent="-291436">
              <a:buFont typeface="Arial" panose="020B0604020202020204" pitchFamily="34" charset="0"/>
              <a:buChar char="•"/>
            </a:pPr>
            <a:r>
              <a:rPr lang="en-US" sz="2448" dirty="0">
                <a:solidFill>
                  <a:schemeClr val="bg1"/>
                </a:solidFill>
              </a:rPr>
              <a:t>HTML / Web Sites</a:t>
            </a:r>
          </a:p>
          <a:p>
            <a:pPr marL="291436" indent="-291436">
              <a:buFont typeface="Arial" panose="020B0604020202020204" pitchFamily="34" charset="0"/>
              <a:buChar char="•"/>
            </a:pPr>
            <a:r>
              <a:rPr lang="en-US" sz="2448" dirty="0">
                <a:solidFill>
                  <a:schemeClr val="bg1"/>
                </a:solidFill>
              </a:rPr>
              <a:t>Node.js</a:t>
            </a:r>
          </a:p>
          <a:p>
            <a:pPr marL="291436" indent="-291436">
              <a:buFont typeface="Arial" panose="020B0604020202020204" pitchFamily="34" charset="0"/>
              <a:buChar char="•"/>
            </a:pPr>
            <a:r>
              <a:rPr lang="en-US" sz="2448" dirty="0">
                <a:solidFill>
                  <a:schemeClr val="bg1"/>
                </a:solidFill>
              </a:rPr>
              <a:t>PHP</a:t>
            </a:r>
          </a:p>
          <a:p>
            <a:pPr marL="291436" indent="-291436">
              <a:buFont typeface="Arial" panose="020B0604020202020204" pitchFamily="34" charset="0"/>
              <a:buChar char="•"/>
            </a:pPr>
            <a:r>
              <a:rPr lang="en-US" sz="2448" dirty="0">
                <a:solidFill>
                  <a:schemeClr val="bg1"/>
                </a:solidFill>
              </a:rPr>
              <a:t>etc.</a:t>
            </a:r>
          </a:p>
        </p:txBody>
      </p:sp>
    </p:spTree>
    <p:extLst>
      <p:ext uri="{BB962C8B-B14F-4D97-AF65-F5344CB8AC3E}">
        <p14:creationId xmlns:p14="http://schemas.microsoft.com/office/powerpoint/2010/main" val="2621057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Web Pack</a:t>
            </a:r>
          </a:p>
        </p:txBody>
      </p:sp>
      <p:pic>
        <p:nvPicPr>
          <p:cNvPr id="3" name="Picture 2"/>
          <p:cNvPicPr>
            <a:picLocks noChangeAspect="1"/>
          </p:cNvPicPr>
          <p:nvPr/>
        </p:nvPicPr>
        <p:blipFill>
          <a:blip r:embed="rId2"/>
          <a:stretch>
            <a:fillRect/>
          </a:stretch>
        </p:blipFill>
        <p:spPr>
          <a:xfrm>
            <a:off x="1006213" y="1394164"/>
            <a:ext cx="10515485" cy="5257743"/>
          </a:xfrm>
          <a:prstGeom prst="rect">
            <a:avLst/>
          </a:prstGeom>
        </p:spPr>
      </p:pic>
    </p:spTree>
    <p:extLst>
      <p:ext uri="{BB962C8B-B14F-4D97-AF65-F5344CB8AC3E}">
        <p14:creationId xmlns:p14="http://schemas.microsoft.com/office/powerpoint/2010/main" val="251454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12150" y="1218601"/>
            <a:ext cx="2134887" cy="5085797"/>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4080" kern="0" dirty="0">
                <a:gradFill>
                  <a:gsLst>
                    <a:gs pos="0">
                      <a:srgbClr val="FFFFFF"/>
                    </a:gs>
                    <a:gs pos="100000">
                      <a:srgbClr val="FFFFFF"/>
                    </a:gs>
                  </a:gsLst>
                  <a:lin ang="5400000" scaled="0"/>
                </a:gradFill>
              </a:rPr>
              <a:t>Client Browser</a:t>
            </a:r>
          </a:p>
        </p:txBody>
      </p:sp>
      <p:sp>
        <p:nvSpPr>
          <p:cNvPr id="9" name="Rectangle 8"/>
          <p:cNvSpPr/>
          <p:nvPr/>
        </p:nvSpPr>
        <p:spPr bwMode="auto">
          <a:xfrm>
            <a:off x="9992259" y="1218601"/>
            <a:ext cx="2134887" cy="5085797"/>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4080" kern="0" dirty="0">
                <a:gradFill>
                  <a:gsLst>
                    <a:gs pos="0">
                      <a:srgbClr val="FFFFFF"/>
                    </a:gs>
                    <a:gs pos="100000">
                      <a:srgbClr val="FFFFFF"/>
                    </a:gs>
                  </a:gsLst>
                  <a:lin ang="5400000" scaled="0"/>
                </a:gradFill>
              </a:rPr>
              <a:t>Web</a:t>
            </a:r>
            <a:br>
              <a:rPr lang="en-US" sz="4080" kern="0" dirty="0">
                <a:gradFill>
                  <a:gsLst>
                    <a:gs pos="0">
                      <a:srgbClr val="FFFFFF"/>
                    </a:gs>
                    <a:gs pos="100000">
                      <a:srgbClr val="FFFFFF"/>
                    </a:gs>
                  </a:gsLst>
                  <a:lin ang="5400000" scaled="0"/>
                </a:gradFill>
              </a:rPr>
            </a:br>
            <a:r>
              <a:rPr lang="en-US" sz="4080" kern="0" dirty="0">
                <a:gradFill>
                  <a:gsLst>
                    <a:gs pos="0">
                      <a:srgbClr val="FFFFFF"/>
                    </a:gs>
                    <a:gs pos="100000">
                      <a:srgbClr val="FFFFFF"/>
                    </a:gs>
                  </a:gsLst>
                  <a:lin ang="5400000" scaled="0"/>
                </a:gradFill>
              </a:rPr>
              <a:t>Server</a:t>
            </a:r>
          </a:p>
        </p:txBody>
      </p:sp>
      <p:sp>
        <p:nvSpPr>
          <p:cNvPr id="10" name="Right Arrow 9"/>
          <p:cNvSpPr/>
          <p:nvPr/>
        </p:nvSpPr>
        <p:spPr bwMode="auto">
          <a:xfrm>
            <a:off x="3068564" y="1218601"/>
            <a:ext cx="6277891" cy="683626"/>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56" kern="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68564" y="2055259"/>
            <a:ext cx="6277892" cy="683626"/>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856" kern="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548442" y="2007738"/>
            <a:ext cx="2030128" cy="1899573"/>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448" kern="0" dirty="0">
                <a:gradFill>
                  <a:gsLst>
                    <a:gs pos="0">
                      <a:srgbClr val="FFFFFF"/>
                    </a:gs>
                    <a:gs pos="100000">
                      <a:srgbClr val="FFFFFF"/>
                    </a:gs>
                  </a:gsLst>
                  <a:lin ang="5400000" scaled="0"/>
                </a:gradFill>
              </a:rPr>
              <a:t>HTML</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CSS</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Images</a:t>
            </a:r>
          </a:p>
          <a:p>
            <a:pPr algn="ctr" defTabSz="932290" fontAlgn="base">
              <a:spcBef>
                <a:spcPct val="0"/>
              </a:spcBef>
              <a:spcAft>
                <a:spcPct val="0"/>
              </a:spcAft>
            </a:pPr>
            <a:r>
              <a:rPr lang="en-US" sz="2448" kern="0" dirty="0" err="1">
                <a:gradFill>
                  <a:gsLst>
                    <a:gs pos="0">
                      <a:srgbClr val="FFFFFF"/>
                    </a:gs>
                    <a:gs pos="100000">
                      <a:srgbClr val="FFFFFF"/>
                    </a:gs>
                  </a:gsLst>
                  <a:lin ang="5400000" scaled="0"/>
                </a:gradFill>
              </a:rPr>
              <a:t>Javascript</a:t>
            </a:r>
            <a:endParaRPr lang="en-US" sz="2448" kern="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31949" y="233152"/>
            <a:ext cx="11370961" cy="76278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defTabSz="932559"/>
            <a:r>
              <a:rPr lang="en-US" sz="5507" spc="-102" dirty="0">
                <a:solidFill>
                  <a:schemeClr val="bg1"/>
                </a:solidFill>
              </a:rPr>
              <a:t>Comparison: standard page requests</a:t>
            </a:r>
          </a:p>
        </p:txBody>
      </p:sp>
      <p:sp>
        <p:nvSpPr>
          <p:cNvPr id="26" name="Right Arrow 25"/>
          <p:cNvSpPr/>
          <p:nvPr/>
        </p:nvSpPr>
        <p:spPr bwMode="auto">
          <a:xfrm>
            <a:off x="3074781" y="4081839"/>
            <a:ext cx="6277891" cy="683626"/>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56" kern="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74781" y="4918497"/>
            <a:ext cx="6277892" cy="683626"/>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856" kern="0" dirty="0">
                <a:gradFill>
                  <a:gsLst>
                    <a:gs pos="0">
                      <a:srgbClr val="FFFFFF"/>
                    </a:gs>
                    <a:gs pos="100000">
                      <a:srgbClr val="FFFFFF"/>
                    </a:gs>
                  </a:gsLst>
                  <a:lin ang="5400000" scaled="0"/>
                </a:gradFill>
              </a:rPr>
              <a:t>          Response: Full page</a:t>
            </a:r>
          </a:p>
        </p:txBody>
      </p:sp>
      <p:sp>
        <p:nvSpPr>
          <p:cNvPr id="12" name="Folded Corner 11"/>
          <p:cNvSpPr/>
          <p:nvPr/>
        </p:nvSpPr>
        <p:spPr bwMode="auto">
          <a:xfrm>
            <a:off x="7548442" y="4966634"/>
            <a:ext cx="2030128" cy="1899573"/>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448" kern="0" dirty="0">
                <a:gradFill>
                  <a:gsLst>
                    <a:gs pos="0">
                      <a:srgbClr val="FFFFFF"/>
                    </a:gs>
                    <a:gs pos="100000">
                      <a:srgbClr val="FFFFFF"/>
                    </a:gs>
                  </a:gsLst>
                  <a:lin ang="5400000" scaled="0"/>
                </a:gradFill>
              </a:rPr>
              <a:t>HTML</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CSS</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Images</a:t>
            </a:r>
          </a:p>
          <a:p>
            <a:pPr algn="ctr" defTabSz="932290" fontAlgn="base">
              <a:spcBef>
                <a:spcPct val="0"/>
              </a:spcBef>
              <a:spcAft>
                <a:spcPct val="0"/>
              </a:spcAft>
            </a:pPr>
            <a:r>
              <a:rPr lang="en-US" sz="2448" kern="0" dirty="0" err="1">
                <a:gradFill>
                  <a:gsLst>
                    <a:gs pos="0">
                      <a:srgbClr val="FFFFFF"/>
                    </a:gs>
                    <a:gs pos="100000">
                      <a:srgbClr val="FFFFFF"/>
                    </a:gs>
                  </a:gsLst>
                  <a:lin ang="5400000" scaled="0"/>
                </a:gradFill>
              </a:rPr>
              <a:t>Javascript</a:t>
            </a:r>
            <a:endParaRPr lang="en-US" sz="2448" kern="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0602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82" y="686208"/>
            <a:ext cx="4849757"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6" name="Rectangle 5"/>
          <p:cNvSpPr/>
          <p:nvPr/>
        </p:nvSpPr>
        <p:spPr>
          <a:xfrm>
            <a:off x="4852256" y="-1"/>
            <a:ext cx="7583337" cy="6994525"/>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543729"/>
              </a:solidFill>
              <a:latin typeface="Segoe UI"/>
            </a:endParaRPr>
          </a:p>
        </p:txBody>
      </p:sp>
      <p:sp>
        <p:nvSpPr>
          <p:cNvPr id="3" name="Rectangle 2"/>
          <p:cNvSpPr/>
          <p:nvPr/>
        </p:nvSpPr>
        <p:spPr bwMode="auto">
          <a:xfrm>
            <a:off x="282143" y="995936"/>
            <a:ext cx="4407661"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The package manager for the Web</a:t>
            </a:r>
          </a:p>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50k existing users</a:t>
            </a:r>
          </a:p>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&gt;25k packages</a:t>
            </a:r>
          </a:p>
        </p:txBody>
      </p:sp>
      <p:sp>
        <p:nvSpPr>
          <p:cNvPr id="2" name="Title 1"/>
          <p:cNvSpPr>
            <a:spLocks noGrp="1"/>
          </p:cNvSpPr>
          <p:nvPr>
            <p:ph type="title" idx="4294967295"/>
          </p:nvPr>
        </p:nvSpPr>
        <p:spPr>
          <a:xfrm>
            <a:off x="282143" y="539855"/>
            <a:ext cx="11299720" cy="1351952"/>
          </a:xfrm>
        </p:spPr>
        <p:txBody>
          <a:bodyPr/>
          <a:lstStyle/>
          <a:p>
            <a:r>
              <a:rPr lang="en-US" dirty="0"/>
              <a:t>Bower</a:t>
            </a:r>
          </a:p>
        </p:txBody>
      </p:sp>
      <p:pic>
        <p:nvPicPr>
          <p:cNvPr id="8" name="Picture 7"/>
          <p:cNvPicPr>
            <a:picLocks noChangeAspect="1"/>
          </p:cNvPicPr>
          <p:nvPr/>
        </p:nvPicPr>
        <p:blipFill>
          <a:blip r:embed="rId3"/>
          <a:stretch>
            <a:fillRect/>
          </a:stretch>
        </p:blipFill>
        <p:spPr>
          <a:xfrm>
            <a:off x="5005766" y="298156"/>
            <a:ext cx="7196676" cy="4108447"/>
          </a:xfrm>
          <a:prstGeom prst="rect">
            <a:avLst/>
          </a:prstGeom>
        </p:spPr>
      </p:pic>
      <p:pic>
        <p:nvPicPr>
          <p:cNvPr id="28674" name="Picture 2" descr="Bowe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9917" y="4331924"/>
            <a:ext cx="2942525" cy="2586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093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2" name="Slide Number Placeholder 1"/>
          <p:cNvSpPr>
            <a:spLocks noGrp="1"/>
          </p:cNvSpPr>
          <p:nvPr>
            <p:ph type="sldNum" sz="quarter" idx="4294967295"/>
          </p:nvPr>
        </p:nvSpPr>
        <p:spPr>
          <a:xfrm>
            <a:off x="9637713" y="6380163"/>
            <a:ext cx="2798762" cy="373062"/>
          </a:xfrm>
          <a:prstGeom prst="rect">
            <a:avLst/>
          </a:prstGeom>
        </p:spPr>
        <p:txBody>
          <a:bodyPr/>
          <a:lstStyle/>
          <a:p>
            <a:fld id="{0A164282-434E-41D4-9582-783D542A7B68}" type="slidenum">
              <a:rPr lang="en-US" smtClean="0"/>
              <a:t>21</a:t>
            </a:fld>
            <a:endParaRPr lang="en-US"/>
          </a:p>
        </p:txBody>
      </p:sp>
      <p:pic>
        <p:nvPicPr>
          <p:cNvPr id="3" name="Picture 2" descr="Screen Clipping"/>
          <p:cNvPicPr>
            <a:picLocks noChangeAspect="1"/>
          </p:cNvPicPr>
          <p:nvPr/>
        </p:nvPicPr>
        <p:blipFill>
          <a:blip r:embed="rId2"/>
          <a:stretch>
            <a:fillRect/>
          </a:stretch>
        </p:blipFill>
        <p:spPr>
          <a:xfrm>
            <a:off x="701307" y="22580"/>
            <a:ext cx="10911831" cy="6309291"/>
          </a:xfrm>
          <a:prstGeom prst="rect">
            <a:avLst/>
          </a:prstGeom>
        </p:spPr>
      </p:pic>
    </p:spTree>
    <p:extLst>
      <p:ext uri="{BB962C8B-B14F-4D97-AF65-F5344CB8AC3E}">
        <p14:creationId xmlns:p14="http://schemas.microsoft.com/office/powerpoint/2010/main" val="39095791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ASP.NET Core Template Pack</a:t>
            </a:r>
          </a:p>
        </p:txBody>
      </p:sp>
      <p:pic>
        <p:nvPicPr>
          <p:cNvPr id="4" name="Picture 3" descr="Screen Clipping"/>
          <p:cNvPicPr>
            <a:picLocks noChangeAspect="1"/>
          </p:cNvPicPr>
          <p:nvPr/>
        </p:nvPicPr>
        <p:blipFill>
          <a:blip r:embed="rId2"/>
          <a:stretch>
            <a:fillRect/>
          </a:stretch>
        </p:blipFill>
        <p:spPr>
          <a:xfrm>
            <a:off x="2286360" y="4320213"/>
            <a:ext cx="6891388" cy="2457468"/>
          </a:xfrm>
          <a:prstGeom prst="rect">
            <a:avLst/>
          </a:prstGeom>
        </p:spPr>
      </p:pic>
      <p:sp>
        <p:nvSpPr>
          <p:cNvPr id="5" name="TextBox 4"/>
          <p:cNvSpPr txBox="1"/>
          <p:nvPr/>
        </p:nvSpPr>
        <p:spPr>
          <a:xfrm>
            <a:off x="731897" y="1577043"/>
            <a:ext cx="6949364" cy="2511457"/>
          </a:xfrm>
          <a:prstGeom prst="rect">
            <a:avLst/>
          </a:prstGeom>
          <a:noFill/>
        </p:spPr>
        <p:txBody>
          <a:bodyPr wrap="square" lIns="182880" tIns="146304" rIns="182880" bIns="146304" rtlCol="0">
            <a:spAutoFit/>
          </a:bodyPr>
          <a:lstStyle/>
          <a:p>
            <a:r>
              <a:rPr lang="en-US" sz="2400" b="1" u="sng" dirty="0"/>
              <a:t>Templates</a:t>
            </a:r>
          </a:p>
          <a:p>
            <a:pPr marL="285750" indent="-285750">
              <a:buFont typeface="Arial" panose="020B0604020202020204" pitchFamily="34" charset="0"/>
              <a:buChar char="•"/>
            </a:pPr>
            <a:r>
              <a:rPr lang="en-US" sz="2400" dirty="0"/>
              <a:t>ASP.NET Core MVC Starter Application</a:t>
            </a:r>
          </a:p>
          <a:p>
            <a:pPr marL="285750" indent="-285750">
              <a:buFont typeface="Arial" panose="020B0604020202020204" pitchFamily="34" charset="0"/>
              <a:buChar char="•"/>
            </a:pPr>
            <a:r>
              <a:rPr lang="en-US" sz="2400" dirty="0"/>
              <a:t>ASP.NET Core + Angular 2</a:t>
            </a:r>
          </a:p>
          <a:p>
            <a:pPr marL="285750" indent="-285750">
              <a:buFont typeface="Arial" panose="020B0604020202020204" pitchFamily="34" charset="0"/>
              <a:buChar char="•"/>
            </a:pPr>
            <a:r>
              <a:rPr lang="en-US" sz="2400" dirty="0"/>
              <a:t>Vue.js with </a:t>
            </a:r>
            <a:r>
              <a:rPr lang="en-US" sz="2400" dirty="0" err="1"/>
              <a:t>Webpack</a:t>
            </a:r>
            <a:endParaRPr lang="en-US" sz="2400" dirty="0"/>
          </a:p>
          <a:p>
            <a:pPr marL="285750" indent="-285750">
              <a:buFont typeface="Arial" panose="020B0604020202020204" pitchFamily="34" charset="0"/>
              <a:buChar char="•"/>
            </a:pPr>
            <a:r>
              <a:rPr lang="en-US" sz="2400" dirty="0"/>
              <a:t>Static Website</a:t>
            </a:r>
          </a:p>
          <a:p>
            <a:pPr marL="285750" indent="-285750">
              <a:buFont typeface="Arial" panose="020B0604020202020204" pitchFamily="34" charset="0"/>
              <a:buChar char="•"/>
            </a:pPr>
            <a:r>
              <a:rPr lang="en-US" sz="2400" dirty="0"/>
              <a:t>and more to come...</a:t>
            </a:r>
          </a:p>
        </p:txBody>
      </p:sp>
    </p:spTree>
    <p:extLst>
      <p:ext uri="{BB962C8B-B14F-4D97-AF65-F5344CB8AC3E}">
        <p14:creationId xmlns:p14="http://schemas.microsoft.com/office/powerpoint/2010/main" val="294127583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Yeoman</a:t>
            </a:r>
          </a:p>
        </p:txBody>
      </p:sp>
      <p:pic>
        <p:nvPicPr>
          <p:cNvPr id="2" name="Picture 1"/>
          <p:cNvPicPr>
            <a:picLocks noChangeAspect="1"/>
          </p:cNvPicPr>
          <p:nvPr/>
        </p:nvPicPr>
        <p:blipFill>
          <a:blip r:embed="rId2"/>
          <a:stretch>
            <a:fillRect/>
          </a:stretch>
        </p:blipFill>
        <p:spPr>
          <a:xfrm>
            <a:off x="3292189" y="1851360"/>
            <a:ext cx="8572500" cy="4800600"/>
          </a:xfrm>
          <a:prstGeom prst="rect">
            <a:avLst/>
          </a:prstGeom>
        </p:spPr>
      </p:pic>
    </p:spTree>
    <p:extLst>
      <p:ext uri="{BB962C8B-B14F-4D97-AF65-F5344CB8AC3E}">
        <p14:creationId xmlns:p14="http://schemas.microsoft.com/office/powerpoint/2010/main" val="65910692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Yeoman Generators</a:t>
            </a:r>
          </a:p>
        </p:txBody>
      </p:sp>
      <p:pic>
        <p:nvPicPr>
          <p:cNvPr id="4" name="Picture 3" descr="Screen Clipping"/>
          <p:cNvPicPr>
            <a:picLocks noChangeAspect="1"/>
          </p:cNvPicPr>
          <p:nvPr/>
        </p:nvPicPr>
        <p:blipFill>
          <a:blip r:embed="rId2"/>
          <a:stretch>
            <a:fillRect/>
          </a:stretch>
        </p:blipFill>
        <p:spPr>
          <a:xfrm>
            <a:off x="7597344" y="-1166127"/>
            <a:ext cx="4846653" cy="13209178"/>
          </a:xfrm>
          <a:prstGeom prst="rect">
            <a:avLst/>
          </a:prstGeom>
        </p:spPr>
      </p:pic>
      <p:sp>
        <p:nvSpPr>
          <p:cNvPr id="5" name="Rectangle 4"/>
          <p:cNvSpPr/>
          <p:nvPr/>
        </p:nvSpPr>
        <p:spPr>
          <a:xfrm>
            <a:off x="16289" y="6240432"/>
            <a:ext cx="8364021" cy="646331"/>
          </a:xfrm>
          <a:prstGeom prst="rect">
            <a:avLst/>
          </a:prstGeom>
        </p:spPr>
        <p:txBody>
          <a:bodyPr wrap="none">
            <a:spAutoFit/>
          </a:bodyPr>
          <a:lstStyle/>
          <a:p>
            <a:r>
              <a:rPr lang="en-US" dirty="0">
                <a:hlinkClick r:id="rId3"/>
              </a:rPr>
              <a:t>https://github.com/OmniSharp/generator-aspnet</a:t>
            </a:r>
            <a:endParaRPr lang="en-US" dirty="0"/>
          </a:p>
          <a:p>
            <a:r>
              <a:rPr lang="en-US" dirty="0">
                <a:hlinkClick r:id="rId4"/>
              </a:rPr>
              <a:t>https://github.com/OmniSharp/generator-aspnet/wiki/how-to-try-local-changes</a:t>
            </a:r>
            <a:r>
              <a:rPr lang="en-US" dirty="0"/>
              <a:t> </a:t>
            </a:r>
          </a:p>
        </p:txBody>
      </p:sp>
    </p:spTree>
    <p:extLst>
      <p:ext uri="{BB962C8B-B14F-4D97-AF65-F5344CB8AC3E}">
        <p14:creationId xmlns:p14="http://schemas.microsoft.com/office/powerpoint/2010/main" val="12559310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JavaScriptServices</a:t>
            </a:r>
            <a:endParaRPr lang="en-US" dirty="0"/>
          </a:p>
        </p:txBody>
      </p:sp>
      <p:sp>
        <p:nvSpPr>
          <p:cNvPr id="4" name="Content Placeholder 6"/>
          <p:cNvSpPr txBox="1">
            <a:spLocks/>
          </p:cNvSpPr>
          <p:nvPr/>
        </p:nvSpPr>
        <p:spPr>
          <a:xfrm>
            <a:off x="572843" y="1914362"/>
            <a:ext cx="11300393" cy="4299500"/>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72" dirty="0"/>
              <a:t>Useful infrastructure for SPA’s on ASP.NET Core</a:t>
            </a:r>
          </a:p>
          <a:p>
            <a:r>
              <a:rPr lang="en-US" sz="3672" dirty="0"/>
              <a:t>Hosts </a:t>
            </a:r>
            <a:r>
              <a:rPr lang="en-US" sz="3672" dirty="0" err="1"/>
              <a:t>Webpack</a:t>
            </a:r>
            <a:r>
              <a:rPr lang="en-US" sz="3672" dirty="0"/>
              <a:t> to compile and serve client-side code</a:t>
            </a:r>
          </a:p>
          <a:p>
            <a:r>
              <a:rPr lang="en-US" sz="3672" dirty="0"/>
              <a:t>Advanced features like Hot Module Reloading and client / server side routing integration</a:t>
            </a:r>
          </a:p>
          <a:p>
            <a:r>
              <a:rPr lang="en-US" sz="3672" dirty="0"/>
              <a:t>Can invoke arbitrary NPM packages from .NET code</a:t>
            </a:r>
          </a:p>
          <a:p>
            <a:endParaRPr lang="en-US" sz="3672" dirty="0"/>
          </a:p>
          <a:p>
            <a:pPr marL="0" indent="0">
              <a:buNone/>
            </a:pPr>
            <a:r>
              <a:rPr lang="en-US" sz="3672" u="sng" dirty="0"/>
              <a:t>https://github.com/aspnet/JavaScriptServices </a:t>
            </a:r>
          </a:p>
        </p:txBody>
      </p:sp>
    </p:spTree>
    <p:extLst>
      <p:ext uri="{BB962C8B-B14F-4D97-AF65-F5344CB8AC3E}">
        <p14:creationId xmlns:p14="http://schemas.microsoft.com/office/powerpoint/2010/main" val="177957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12150" y="1218601"/>
            <a:ext cx="2134887" cy="5085797"/>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4080" kern="0" dirty="0">
                <a:gradFill>
                  <a:gsLst>
                    <a:gs pos="0">
                      <a:srgbClr val="FFFFFF"/>
                    </a:gs>
                    <a:gs pos="100000">
                      <a:srgbClr val="FFFFFF"/>
                    </a:gs>
                  </a:gsLst>
                  <a:lin ang="5400000" scaled="0"/>
                </a:gradFill>
              </a:rPr>
              <a:t>Client Browser</a:t>
            </a:r>
          </a:p>
        </p:txBody>
      </p:sp>
      <p:sp>
        <p:nvSpPr>
          <p:cNvPr id="9" name="Rectangle 8"/>
          <p:cNvSpPr/>
          <p:nvPr/>
        </p:nvSpPr>
        <p:spPr bwMode="auto">
          <a:xfrm>
            <a:off x="9992259" y="1218601"/>
            <a:ext cx="2134887" cy="5085797"/>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4080" kern="0" dirty="0">
                <a:gradFill>
                  <a:gsLst>
                    <a:gs pos="0">
                      <a:srgbClr val="FFFFFF"/>
                    </a:gs>
                    <a:gs pos="100000">
                      <a:srgbClr val="FFFFFF"/>
                    </a:gs>
                  </a:gsLst>
                  <a:lin ang="5400000" scaled="0"/>
                </a:gradFill>
              </a:rPr>
              <a:t>Web</a:t>
            </a:r>
            <a:br>
              <a:rPr lang="en-US" sz="4080" kern="0" dirty="0">
                <a:gradFill>
                  <a:gsLst>
                    <a:gs pos="0">
                      <a:srgbClr val="FFFFFF"/>
                    </a:gs>
                    <a:gs pos="100000">
                      <a:srgbClr val="FFFFFF"/>
                    </a:gs>
                  </a:gsLst>
                  <a:lin ang="5400000" scaled="0"/>
                </a:gradFill>
              </a:rPr>
            </a:br>
            <a:r>
              <a:rPr lang="en-US" sz="4080" kern="0" dirty="0">
                <a:gradFill>
                  <a:gsLst>
                    <a:gs pos="0">
                      <a:srgbClr val="FFFFFF"/>
                    </a:gs>
                    <a:gs pos="100000">
                      <a:srgbClr val="FFFFFF"/>
                    </a:gs>
                  </a:gsLst>
                  <a:lin ang="5400000" scaled="0"/>
                </a:gradFill>
              </a:rPr>
              <a:t>Server</a:t>
            </a:r>
          </a:p>
        </p:txBody>
      </p:sp>
      <p:sp>
        <p:nvSpPr>
          <p:cNvPr id="10" name="Right Arrow 9"/>
          <p:cNvSpPr/>
          <p:nvPr/>
        </p:nvSpPr>
        <p:spPr bwMode="auto">
          <a:xfrm>
            <a:off x="3068564" y="1218601"/>
            <a:ext cx="6277891" cy="683626"/>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56" kern="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68564" y="2055259"/>
            <a:ext cx="6277892" cy="683626"/>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856" kern="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548442" y="2007738"/>
            <a:ext cx="2030128" cy="1899573"/>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448" kern="0" dirty="0">
                <a:gradFill>
                  <a:gsLst>
                    <a:gs pos="0">
                      <a:srgbClr val="FFFFFF"/>
                    </a:gs>
                    <a:gs pos="100000">
                      <a:srgbClr val="FFFFFF"/>
                    </a:gs>
                  </a:gsLst>
                  <a:lin ang="5400000" scaled="0"/>
                </a:gradFill>
              </a:rPr>
              <a:t>HTML</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CSS</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Images</a:t>
            </a:r>
          </a:p>
          <a:p>
            <a:pPr algn="ctr" defTabSz="932290" fontAlgn="base">
              <a:spcBef>
                <a:spcPct val="0"/>
              </a:spcBef>
              <a:spcAft>
                <a:spcPct val="0"/>
              </a:spcAft>
            </a:pPr>
            <a:r>
              <a:rPr lang="en-US" sz="2448" kern="0" dirty="0" err="1">
                <a:gradFill>
                  <a:gsLst>
                    <a:gs pos="0">
                      <a:srgbClr val="FFFFFF"/>
                    </a:gs>
                    <a:gs pos="100000">
                      <a:srgbClr val="FFFFFF"/>
                    </a:gs>
                  </a:gsLst>
                  <a:lin ang="5400000" scaled="0"/>
                </a:gradFill>
              </a:rPr>
              <a:t>Javascript</a:t>
            </a:r>
            <a:endParaRPr lang="en-US" sz="2448" kern="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31949" y="233152"/>
            <a:ext cx="11370961" cy="76278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defTabSz="932559"/>
            <a:r>
              <a:rPr lang="en-US" sz="5507" spc="-102" dirty="0">
                <a:solidFill>
                  <a:schemeClr val="bg1"/>
                </a:solidFill>
              </a:rPr>
              <a:t>Comparison: Single Page Application</a:t>
            </a:r>
          </a:p>
        </p:txBody>
      </p:sp>
      <p:sp>
        <p:nvSpPr>
          <p:cNvPr id="26" name="Right Arrow 25"/>
          <p:cNvSpPr/>
          <p:nvPr/>
        </p:nvSpPr>
        <p:spPr bwMode="auto">
          <a:xfrm>
            <a:off x="3074781" y="4081839"/>
            <a:ext cx="6277891" cy="683626"/>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56" kern="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74781" y="4918497"/>
            <a:ext cx="6277892" cy="683626"/>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856" kern="0" dirty="0">
                <a:gradFill>
                  <a:gsLst>
                    <a:gs pos="0">
                      <a:srgbClr val="FFFFFF"/>
                    </a:gs>
                    <a:gs pos="100000">
                      <a:srgbClr val="FFFFFF"/>
                    </a:gs>
                  </a:gsLst>
                  <a:lin ang="5400000" scaled="0"/>
                </a:gradFill>
              </a:rPr>
              <a:t>Response: Tiny bit of data</a:t>
            </a:r>
          </a:p>
        </p:txBody>
      </p:sp>
      <p:sp>
        <p:nvSpPr>
          <p:cNvPr id="11" name="Cloud 10"/>
          <p:cNvSpPr/>
          <p:nvPr/>
        </p:nvSpPr>
        <p:spPr bwMode="auto">
          <a:xfrm>
            <a:off x="7591025" y="5196651"/>
            <a:ext cx="2078333" cy="810942"/>
          </a:xfrm>
          <a:prstGeom prst="cloud">
            <a:avLst/>
          </a:prstGeom>
          <a:solidFill>
            <a:srgbClr val="333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244" kern="0" dirty="0">
                <a:gradFill>
                  <a:gsLst>
                    <a:gs pos="0">
                      <a:srgbClr val="FFFFFF"/>
                    </a:gs>
                    <a:gs pos="100000">
                      <a:srgbClr val="FFFFFF"/>
                    </a:gs>
                  </a:gsLst>
                  <a:lin ang="5400000" scaled="0"/>
                </a:gradFill>
              </a:rPr>
              <a:t>{product}</a:t>
            </a:r>
          </a:p>
        </p:txBody>
      </p:sp>
    </p:spTree>
    <p:extLst>
      <p:ext uri="{BB962C8B-B14F-4D97-AF65-F5344CB8AC3E}">
        <p14:creationId xmlns:p14="http://schemas.microsoft.com/office/powerpoint/2010/main" val="20843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we building SPAs</a:t>
            </a:r>
          </a:p>
        </p:txBody>
      </p:sp>
      <p:sp>
        <p:nvSpPr>
          <p:cNvPr id="3" name="Text Placeholder 2"/>
          <p:cNvSpPr>
            <a:spLocks noGrp="1"/>
          </p:cNvSpPr>
          <p:nvPr>
            <p:ph type="body" sz="quarter" idx="10"/>
          </p:nvPr>
        </p:nvSpPr>
        <p:spPr>
          <a:xfrm>
            <a:off x="274638" y="1212850"/>
            <a:ext cx="11887200" cy="2769989"/>
          </a:xfrm>
        </p:spPr>
        <p:txBody>
          <a:bodyPr/>
          <a:lstStyle/>
          <a:p>
            <a:pPr marL="571500" indent="-571500">
              <a:buFont typeface="Arial" panose="020B0604020202020204" pitchFamily="34" charset="0"/>
              <a:buChar char="•"/>
            </a:pPr>
            <a:r>
              <a:rPr lang="en-US" dirty="0"/>
              <a:t>User Experience</a:t>
            </a:r>
          </a:p>
          <a:p>
            <a:pPr marL="571500" indent="-571500">
              <a:buFont typeface="Arial" panose="020B0604020202020204" pitchFamily="34" charset="0"/>
              <a:buChar char="•"/>
            </a:pPr>
            <a:r>
              <a:rPr lang="en-US" strike="sngStrike" dirty="0"/>
              <a:t>Resume Building</a:t>
            </a:r>
          </a:p>
          <a:p>
            <a:pPr marL="571500" indent="-571500">
              <a:buFont typeface="Arial" panose="020B0604020202020204" pitchFamily="34" charset="0"/>
              <a:buChar char="•"/>
            </a:pPr>
            <a:r>
              <a:rPr lang="en-US" strike="sngStrike" dirty="0"/>
              <a:t>Keeping Up With Other Web Devs</a:t>
            </a:r>
          </a:p>
          <a:p>
            <a:pPr marL="571500" indent="-571500">
              <a:buFont typeface="Arial" panose="020B0604020202020204" pitchFamily="34" charset="0"/>
              <a:buChar char="•"/>
            </a:pPr>
            <a:r>
              <a:rPr lang="en-US" strike="sngStrike" dirty="0"/>
              <a:t>They’re Way Easier!</a:t>
            </a:r>
          </a:p>
        </p:txBody>
      </p:sp>
    </p:spTree>
    <p:extLst>
      <p:ext uri="{BB962C8B-B14F-4D97-AF65-F5344CB8AC3E}">
        <p14:creationId xmlns:p14="http://schemas.microsoft.com/office/powerpoint/2010/main" val="1848356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 Challenges</a:t>
            </a:r>
          </a:p>
        </p:txBody>
      </p:sp>
      <p:sp>
        <p:nvSpPr>
          <p:cNvPr id="3" name="Text Placeholder 2"/>
          <p:cNvSpPr>
            <a:spLocks noGrp="1"/>
          </p:cNvSpPr>
          <p:nvPr>
            <p:ph type="body" sz="quarter" idx="10"/>
          </p:nvPr>
        </p:nvSpPr>
        <p:spPr>
          <a:xfrm>
            <a:off x="274638" y="1212850"/>
            <a:ext cx="11887200" cy="4124206"/>
          </a:xfrm>
        </p:spPr>
        <p:txBody>
          <a:bodyPr/>
          <a:lstStyle/>
          <a:p>
            <a:pPr marL="571500" indent="-571500">
              <a:buFont typeface="Arial" panose="020B0604020202020204" pitchFamily="34" charset="0"/>
              <a:buChar char="•"/>
            </a:pPr>
            <a:r>
              <a:rPr lang="en-US" dirty="0"/>
              <a:t>Concept Count Explosion</a:t>
            </a:r>
          </a:p>
          <a:p>
            <a:pPr marL="571500" indent="-571500">
              <a:buFont typeface="Arial" panose="020B0604020202020204" pitchFamily="34" charset="0"/>
              <a:buChar char="•"/>
            </a:pPr>
            <a:r>
              <a:rPr lang="en-US" dirty="0"/>
              <a:t>New Framework Every Day</a:t>
            </a:r>
          </a:p>
          <a:p>
            <a:pPr marL="571500" indent="-571500">
              <a:buFont typeface="Arial" panose="020B0604020202020204" pitchFamily="34" charset="0"/>
              <a:buChar char="•"/>
            </a:pPr>
            <a:r>
              <a:rPr lang="en-US" dirty="0"/>
              <a:t>Working with multiple languages</a:t>
            </a:r>
          </a:p>
          <a:p>
            <a:pPr marL="571500" indent="-571500">
              <a:buFont typeface="Arial" panose="020B0604020202020204" pitchFamily="34" charset="0"/>
              <a:buChar char="•"/>
            </a:pPr>
            <a:r>
              <a:rPr lang="en-US" dirty="0"/>
              <a:t>Managing state</a:t>
            </a:r>
          </a:p>
          <a:p>
            <a:pPr marL="571500" indent="-571500">
              <a:buFont typeface="Arial" panose="020B0604020202020204" pitchFamily="34" charset="0"/>
              <a:buChar char="•"/>
            </a:pPr>
            <a:r>
              <a:rPr lang="en-US" dirty="0"/>
              <a:t>Managing resources</a:t>
            </a:r>
          </a:p>
          <a:p>
            <a:pPr marL="571500" indent="-571500">
              <a:buFont typeface="Arial" panose="020B0604020202020204" pitchFamily="34" charset="0"/>
              <a:buChar char="•"/>
            </a:pPr>
            <a:r>
              <a:rPr lang="en-US" dirty="0"/>
              <a:t>Managing resource pipeline</a:t>
            </a:r>
          </a:p>
        </p:txBody>
      </p:sp>
      <p:pic>
        <p:nvPicPr>
          <p:cNvPr id="4" name="Picture 3"/>
          <p:cNvPicPr>
            <a:picLocks noChangeAspect="1"/>
          </p:cNvPicPr>
          <p:nvPr/>
        </p:nvPicPr>
        <p:blipFill>
          <a:blip r:embed="rId2"/>
          <a:stretch>
            <a:fillRect/>
          </a:stretch>
        </p:blipFill>
        <p:spPr>
          <a:xfrm>
            <a:off x="8232238" y="662653"/>
            <a:ext cx="4191000" cy="2095500"/>
          </a:xfrm>
          <a:prstGeom prst="rect">
            <a:avLst/>
          </a:prstGeom>
        </p:spPr>
      </p:pic>
    </p:spTree>
    <p:extLst>
      <p:ext uri="{BB962C8B-B14F-4D97-AF65-F5344CB8AC3E}">
        <p14:creationId xmlns:p14="http://schemas.microsoft.com/office/powerpoint/2010/main" val="4150390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Single Page Applications</a:t>
            </a:r>
          </a:p>
        </p:txBody>
      </p:sp>
      <p:sp>
        <p:nvSpPr>
          <p:cNvPr id="2" name="Text Placeholder 1"/>
          <p:cNvSpPr>
            <a:spLocks noGrp="1"/>
          </p:cNvSpPr>
          <p:nvPr>
            <p:ph type="subTitle" idx="1"/>
          </p:nvPr>
        </p:nvSpPr>
        <p:spPr/>
        <p:txBody>
          <a:bodyPr/>
          <a:lstStyle/>
          <a:p>
            <a:r>
              <a:rPr lang="en-US" dirty="0"/>
              <a:t>Frameworks</a:t>
            </a:r>
          </a:p>
        </p:txBody>
      </p:sp>
    </p:spTree>
    <p:extLst>
      <p:ext uri="{BB962C8B-B14F-4D97-AF65-F5344CB8AC3E}">
        <p14:creationId xmlns:p14="http://schemas.microsoft.com/office/powerpoint/2010/main" val="79083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997092" y="1264007"/>
            <a:ext cx="4438501"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9" name="Rectangle 8"/>
          <p:cNvSpPr/>
          <p:nvPr/>
        </p:nvSpPr>
        <p:spPr>
          <a:xfrm>
            <a:off x="-292717" y="-120893"/>
            <a:ext cx="8289808" cy="7391744"/>
          </a:xfrm>
          <a:prstGeom prst="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8140190" y="1573735"/>
            <a:ext cx="4778976"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Custom Tag Attributes</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Powerful Directives</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Declarative Style</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Strict Separation</a:t>
            </a:r>
          </a:p>
        </p:txBody>
      </p:sp>
      <p:sp>
        <p:nvSpPr>
          <p:cNvPr id="2" name="Title 1"/>
          <p:cNvSpPr>
            <a:spLocks noGrp="1"/>
          </p:cNvSpPr>
          <p:nvPr>
            <p:ph type="title" idx="4294967295"/>
          </p:nvPr>
        </p:nvSpPr>
        <p:spPr>
          <a:xfrm>
            <a:off x="8140190" y="1117654"/>
            <a:ext cx="4157241" cy="1351952"/>
          </a:xfrm>
        </p:spPr>
        <p:txBody>
          <a:bodyPr/>
          <a:lstStyle/>
          <a:p>
            <a:r>
              <a:rPr lang="en-US" dirty="0" err="1"/>
              <a:t>AngularJS</a:t>
            </a:r>
            <a:endParaRPr lang="en-US" dirty="0"/>
          </a:p>
        </p:txBody>
      </p:sp>
      <p:sp>
        <p:nvSpPr>
          <p:cNvPr id="8" name="Rectangle 3"/>
          <p:cNvSpPr>
            <a:spLocks noChangeArrowheads="1"/>
          </p:cNvSpPr>
          <p:nvPr/>
        </p:nvSpPr>
        <p:spPr bwMode="auto">
          <a:xfrm>
            <a:off x="881" y="290776"/>
            <a:ext cx="7996211" cy="6309462"/>
          </a:xfrm>
          <a:prstGeom prst="rect">
            <a:avLst/>
          </a:prstGeom>
          <a:solidFill>
            <a:schemeClr val="tx2">
              <a:lumMod val="20000"/>
              <a:lumOff val="80000"/>
            </a:schemeClr>
          </a:solidFill>
          <a:ln>
            <a:noFill/>
          </a:ln>
          <a:effectLst/>
        </p:spPr>
        <p:txBody>
          <a:bodyPr vert="horz" wrap="squar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a:t>
            </a:r>
            <a:r>
              <a:rPr lang="en-US" sz="1836" kern="0" dirty="0" err="1">
                <a:solidFill>
                  <a:srgbClr val="800000"/>
                </a:solidFill>
                <a:latin typeface="Consolas" panose="020B0609020204030204" pitchFamily="49" charset="0"/>
                <a:cs typeface="Consolas" panose="020B0609020204030204" pitchFamily="49" charset="0"/>
              </a:rPr>
              <a:t>doctype</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html</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html</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err="1">
                <a:solidFill>
                  <a:srgbClr val="FF0000"/>
                </a:solidFill>
                <a:latin typeface="Consolas" panose="020B0609020204030204" pitchFamily="49" charset="0"/>
                <a:cs typeface="Consolas" panose="020B0609020204030204" pitchFamily="49" charset="0"/>
              </a:rPr>
              <a:t>ng</a:t>
            </a:r>
            <a:r>
              <a:rPr lang="en-US" sz="1836" kern="0" dirty="0">
                <a:solidFill>
                  <a:srgbClr val="FF0000"/>
                </a:solidFill>
                <a:latin typeface="Consolas" panose="020B0609020204030204" pitchFamily="49" charset="0"/>
                <a:cs typeface="Consolas" panose="020B0609020204030204" pitchFamily="49" charset="0"/>
              </a:rPr>
              <a:t>-app</a:t>
            </a:r>
            <a:r>
              <a:rPr lang="en-US" sz="1836" kern="0" dirty="0">
                <a:solidFill>
                  <a:srgbClr val="0000FF"/>
                </a:solidFill>
                <a:latin typeface="Consolas" panose="020B0609020204030204" pitchFamily="49" charset="0"/>
                <a:cs typeface="Consolas" panose="020B0609020204030204" pitchFamily="49" charset="0"/>
              </a:rPr>
              <a:t>="app"&gt;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body</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tabs</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pane</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title</a:t>
            </a:r>
            <a:r>
              <a:rPr lang="en-US" sz="1836" kern="0" dirty="0">
                <a:solidFill>
                  <a:srgbClr val="0000FF"/>
                </a:solidFill>
                <a:latin typeface="Consolas" panose="020B0609020204030204" pitchFamily="49" charset="0"/>
                <a:cs typeface="Consolas" panose="020B0609020204030204" pitchFamily="49" charset="0"/>
              </a:rPr>
              <a:t>="Localization"&gt;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Date: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'2013-04-01'</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date:'</a:t>
            </a:r>
            <a:r>
              <a:rPr lang="en-US" sz="1836" kern="0" dirty="0" err="1">
                <a:solidFill>
                  <a:srgbClr val="800080"/>
                </a:solidFill>
                <a:latin typeface="Consolas" panose="020B0609020204030204" pitchFamily="49" charset="0"/>
                <a:cs typeface="Consolas" panose="020B0609020204030204" pitchFamily="49" charset="0"/>
              </a:rPr>
              <a:t>fullDate</a:t>
            </a:r>
            <a:r>
              <a:rPr lang="en-US" sz="1836" kern="0" dirty="0">
                <a:solidFill>
                  <a:srgbClr val="80008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br</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Currency: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123456</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currency</a:t>
            </a:r>
            <a:r>
              <a:rPr lang="en-US" sz="1836" kern="0" dirty="0">
                <a:solidFill>
                  <a:srgbClr val="000000"/>
                </a:solidFill>
                <a:latin typeface="Consolas" panose="020B0609020204030204" pitchFamily="49" charset="0"/>
                <a:cs typeface="Consolas" panose="020B0609020204030204" pitchFamily="49" charset="0"/>
              </a:rPr>
              <a:t>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br</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Number: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98765.4321</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number</a:t>
            </a:r>
            <a:r>
              <a:rPr lang="en-US" sz="1836" kern="0" dirty="0">
                <a:solidFill>
                  <a:srgbClr val="000000"/>
                </a:solidFill>
                <a:latin typeface="Consolas" panose="020B0609020204030204" pitchFamily="49" charset="0"/>
                <a:cs typeface="Consolas" panose="020B0609020204030204" pitchFamily="49" charset="0"/>
              </a:rPr>
              <a:t>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br</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pane</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pane</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title</a:t>
            </a:r>
            <a:r>
              <a:rPr lang="en-US" sz="1836" kern="0" dirty="0">
                <a:solidFill>
                  <a:srgbClr val="0000FF"/>
                </a:solidFill>
                <a:latin typeface="Consolas" panose="020B0609020204030204" pitchFamily="49" charset="0"/>
                <a:cs typeface="Consolas" panose="020B0609020204030204" pitchFamily="49" charset="0"/>
              </a:rPr>
              <a:t>="Pluralization"&gt;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div</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err="1">
                <a:solidFill>
                  <a:srgbClr val="FF0000"/>
                </a:solidFill>
                <a:latin typeface="Consolas" panose="020B0609020204030204" pitchFamily="49" charset="0"/>
                <a:cs typeface="Consolas" panose="020B0609020204030204" pitchFamily="49" charset="0"/>
              </a:rPr>
              <a:t>ng</a:t>
            </a:r>
            <a:r>
              <a:rPr lang="en-US" sz="1836" kern="0" dirty="0">
                <a:solidFill>
                  <a:srgbClr val="FF0000"/>
                </a:solidFill>
                <a:latin typeface="Consolas" panose="020B0609020204030204" pitchFamily="49" charset="0"/>
                <a:cs typeface="Consolas" panose="020B0609020204030204" pitchFamily="49" charset="0"/>
              </a:rPr>
              <a:t>-controller</a:t>
            </a:r>
            <a:r>
              <a:rPr lang="en-US" sz="1836" kern="0" dirty="0">
                <a:solidFill>
                  <a:srgbClr val="0000FF"/>
                </a:solidFill>
                <a:latin typeface="Consolas" panose="020B0609020204030204" pitchFamily="49" charset="0"/>
                <a:cs typeface="Consolas" panose="020B0609020204030204" pitchFamily="49" charset="0"/>
              </a:rPr>
              <a:t>="</a:t>
            </a:r>
            <a:r>
              <a:rPr lang="en-US" sz="1836" kern="0" dirty="0" err="1">
                <a:solidFill>
                  <a:srgbClr val="0000FF"/>
                </a:solidFill>
                <a:latin typeface="Consolas" panose="020B0609020204030204" pitchFamily="49" charset="0"/>
                <a:cs typeface="Consolas" panose="020B0609020204030204" pitchFamily="49" charset="0"/>
              </a:rPr>
              <a:t>BeerCounter</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div</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err="1">
                <a:solidFill>
                  <a:srgbClr val="FF0000"/>
                </a:solidFill>
                <a:latin typeface="Consolas" panose="020B0609020204030204" pitchFamily="49" charset="0"/>
                <a:cs typeface="Consolas" panose="020B0609020204030204" pitchFamily="49" charset="0"/>
              </a:rPr>
              <a:t>ng</a:t>
            </a:r>
            <a:r>
              <a:rPr lang="en-US" sz="1836" kern="0" dirty="0">
                <a:solidFill>
                  <a:srgbClr val="FF0000"/>
                </a:solidFill>
                <a:latin typeface="Consolas" panose="020B0609020204030204" pitchFamily="49" charset="0"/>
                <a:cs typeface="Consolas" panose="020B0609020204030204" pitchFamily="49" charset="0"/>
              </a:rPr>
              <a:t>-repeat</a:t>
            </a:r>
            <a:r>
              <a:rPr lang="en-US" sz="1836" kern="0" dirty="0">
                <a:solidFill>
                  <a:srgbClr val="0000FF"/>
                </a:solidFill>
                <a:latin typeface="Consolas" panose="020B0609020204030204" pitchFamily="49" charset="0"/>
                <a:cs typeface="Consolas" panose="020B0609020204030204" pitchFamily="49" charset="0"/>
              </a:rPr>
              <a:t>="</a:t>
            </a:r>
            <a:r>
              <a:rPr lang="en-US" sz="1836" kern="0" dirty="0" err="1">
                <a:solidFill>
                  <a:srgbClr val="0000FF"/>
                </a:solidFill>
                <a:latin typeface="Consolas" panose="020B0609020204030204" pitchFamily="49" charset="0"/>
                <a:cs typeface="Consolas" panose="020B0609020204030204" pitchFamily="49" charset="0"/>
              </a:rPr>
              <a:t>beerCount</a:t>
            </a:r>
            <a:r>
              <a:rPr lang="en-US" sz="1836" kern="0" dirty="0">
                <a:solidFill>
                  <a:srgbClr val="0000FF"/>
                </a:solidFill>
                <a:latin typeface="Consolas" panose="020B0609020204030204" pitchFamily="49" charset="0"/>
                <a:cs typeface="Consolas" panose="020B0609020204030204" pitchFamily="49" charset="0"/>
              </a:rPr>
              <a:t> in beers"&gt;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ng</a:t>
            </a:r>
            <a:r>
              <a:rPr lang="en-US" sz="1836" kern="0" dirty="0">
                <a:solidFill>
                  <a:srgbClr val="800000"/>
                </a:solidFill>
                <a:latin typeface="Consolas" panose="020B0609020204030204" pitchFamily="49" charset="0"/>
                <a:cs typeface="Consolas" panose="020B0609020204030204" pitchFamily="49" charset="0"/>
              </a:rPr>
              <a:t>-pluralize</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count</a:t>
            </a:r>
            <a:r>
              <a:rPr lang="en-US" sz="1836" kern="0" dirty="0">
                <a:solidFill>
                  <a:srgbClr val="0000FF"/>
                </a:solidFill>
                <a:latin typeface="Consolas" panose="020B0609020204030204" pitchFamily="49" charset="0"/>
                <a:cs typeface="Consolas" panose="020B0609020204030204" pitchFamily="49" charset="0"/>
              </a:rPr>
              <a:t>="</a:t>
            </a:r>
            <a:r>
              <a:rPr lang="en-US" sz="1836" kern="0" dirty="0" err="1">
                <a:solidFill>
                  <a:srgbClr val="0000FF"/>
                </a:solidFill>
                <a:latin typeface="Consolas" panose="020B0609020204030204" pitchFamily="49" charset="0"/>
                <a:cs typeface="Consolas" panose="020B0609020204030204" pitchFamily="49" charset="0"/>
              </a:rPr>
              <a:t>beerCount</a:t>
            </a:r>
            <a:r>
              <a:rPr lang="en-US" sz="1836" kern="0" dirty="0">
                <a:solidFill>
                  <a:srgbClr val="0000FF"/>
                </a:solidFill>
                <a:latin typeface="Consolas" panose="020B0609020204030204" pitchFamily="49" charset="0"/>
                <a:cs typeface="Consolas" panose="020B0609020204030204" pitchFamily="49" charset="0"/>
              </a:rPr>
              <a: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when</a:t>
            </a:r>
            <a:r>
              <a:rPr lang="en-US" sz="1836" kern="0" dirty="0">
                <a:solidFill>
                  <a:srgbClr val="0000FF"/>
                </a:solidFill>
                <a:latin typeface="Consolas" panose="020B0609020204030204" pitchFamily="49" charset="0"/>
                <a:cs typeface="Consolas" panose="020B0609020204030204" pitchFamily="49" charset="0"/>
              </a:rPr>
              <a:t>="</a:t>
            </a:r>
            <a:r>
              <a:rPr lang="en-US" sz="1836" kern="0" dirty="0" err="1">
                <a:solidFill>
                  <a:srgbClr val="0000FF"/>
                </a:solidFill>
                <a:latin typeface="Consolas" panose="020B0609020204030204" pitchFamily="49" charset="0"/>
                <a:cs typeface="Consolas" panose="020B0609020204030204" pitchFamily="49" charset="0"/>
              </a:rPr>
              <a:t>beerForms</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ng</a:t>
            </a:r>
            <a:r>
              <a:rPr lang="en-US" sz="1836" kern="0" dirty="0">
                <a:solidFill>
                  <a:srgbClr val="800000"/>
                </a:solidFill>
                <a:latin typeface="Consolas" panose="020B0609020204030204" pitchFamily="49" charset="0"/>
                <a:cs typeface="Consolas" panose="020B0609020204030204" pitchFamily="49" charset="0"/>
              </a:rPr>
              <a:t>-pluralize</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div</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div</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pane</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tabs</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body</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html</a:t>
            </a:r>
            <a:r>
              <a:rPr lang="en-US" sz="1836" kern="0" dirty="0">
                <a:solidFill>
                  <a:srgbClr val="0000FF"/>
                </a:solidFill>
                <a:latin typeface="Consolas" panose="020B0609020204030204" pitchFamily="49" charset="0"/>
                <a:cs typeface="Consolas" panose="020B0609020204030204" pitchFamily="49" charset="0"/>
              </a:rPr>
              <a:t>&gt;</a:t>
            </a:r>
            <a:r>
              <a:rPr lang="en-US" sz="1836" kern="0" dirty="0">
                <a:solidFill>
                  <a:srgbClr val="000000"/>
                </a:solidFill>
                <a:latin typeface="Consolas" panose="020B0609020204030204" pitchFamily="49" charset="0"/>
                <a:cs typeface="Consolas" panose="020B0609020204030204" pitchFamily="49" charset="0"/>
              </a:rPr>
              <a:t> </a:t>
            </a:r>
            <a:endParaRPr lang="en-US" sz="1836" kern="0" dirty="0">
              <a:latin typeface="Arial" panose="020B0604020202020204" pitchFamily="34" charset="0"/>
            </a:endParaRPr>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07841" y="4223971"/>
            <a:ext cx="2832348" cy="2832348"/>
          </a:xfrm>
          <a:prstGeom prst="rect">
            <a:avLst/>
          </a:prstGeom>
        </p:spPr>
      </p:pic>
    </p:spTree>
    <p:extLst>
      <p:ext uri="{BB962C8B-B14F-4D97-AF65-F5344CB8AC3E}">
        <p14:creationId xmlns:p14="http://schemas.microsoft.com/office/powerpoint/2010/main" val="4244319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997092" y="1264007"/>
            <a:ext cx="4438501"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9" name="Rectangle 8"/>
          <p:cNvSpPr/>
          <p:nvPr/>
        </p:nvSpPr>
        <p:spPr>
          <a:xfrm>
            <a:off x="882" y="-1"/>
            <a:ext cx="7996210" cy="6994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7997092" y="1573735"/>
            <a:ext cx="4438501"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Not MVC – Just V (UI)</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Virtual DOM</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One-way data flow</a:t>
            </a:r>
          </a:p>
        </p:txBody>
      </p:sp>
      <p:sp>
        <p:nvSpPr>
          <p:cNvPr id="2" name="Title 1"/>
          <p:cNvSpPr>
            <a:spLocks noGrp="1"/>
          </p:cNvSpPr>
          <p:nvPr>
            <p:ph type="title" idx="4294967295"/>
          </p:nvPr>
        </p:nvSpPr>
        <p:spPr>
          <a:xfrm>
            <a:off x="8140190" y="1117654"/>
            <a:ext cx="4157241" cy="1351952"/>
          </a:xfrm>
        </p:spPr>
        <p:txBody>
          <a:bodyPr/>
          <a:lstStyle/>
          <a:p>
            <a:r>
              <a:rPr lang="en-US" dirty="0"/>
              <a:t>React</a:t>
            </a:r>
          </a:p>
        </p:txBody>
      </p:sp>
      <p:sp>
        <p:nvSpPr>
          <p:cNvPr id="8" name="Rectangle 3"/>
          <p:cNvSpPr>
            <a:spLocks noChangeArrowheads="1"/>
          </p:cNvSpPr>
          <p:nvPr/>
        </p:nvSpPr>
        <p:spPr bwMode="auto">
          <a:xfrm>
            <a:off x="132569" y="1992535"/>
            <a:ext cx="7732836" cy="2291695"/>
          </a:xfrm>
          <a:prstGeom prst="rect">
            <a:avLst/>
          </a:prstGeom>
          <a:noFill/>
          <a:ln>
            <a:noFill/>
          </a:ln>
          <a:effectLst/>
        </p:spPr>
        <p:txBody>
          <a:bodyPr vert="horz" wrap="squar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r>
              <a:rPr lang="en-US" sz="2040" b="1" kern="0" dirty="0" err="1">
                <a:solidFill>
                  <a:srgbClr val="800000"/>
                </a:solidFill>
                <a:latin typeface="Arial" panose="020B0604020202020204" pitchFamily="34" charset="0"/>
              </a:rPr>
              <a:t>var</a:t>
            </a:r>
            <a:r>
              <a:rPr lang="en-US" sz="2040" kern="0" dirty="0">
                <a:solidFill>
                  <a:sysClr val="windowText" lastClr="000000"/>
                </a:solidFill>
                <a:latin typeface="Arial" panose="020B0604020202020204" pitchFamily="34" charset="0"/>
              </a:rPr>
              <a:t> </a:t>
            </a:r>
            <a:r>
              <a:rPr lang="en-US" sz="2040" kern="0" dirty="0" err="1">
                <a:solidFill>
                  <a:schemeClr val="tx2">
                    <a:lumMod val="75000"/>
                  </a:schemeClr>
                </a:solidFill>
                <a:latin typeface="Arial" panose="020B0604020202020204" pitchFamily="34" charset="0"/>
              </a:rPr>
              <a:t>HelloMessage</a:t>
            </a:r>
            <a:r>
              <a:rPr lang="en-US" sz="2040" kern="0" dirty="0">
                <a:solidFill>
                  <a:sysClr val="windowText" lastClr="000000"/>
                </a:solidFill>
                <a:latin typeface="Arial" panose="020B0604020202020204" pitchFamily="34" charset="0"/>
              </a:rPr>
              <a:t> </a:t>
            </a:r>
            <a:r>
              <a:rPr lang="en-US" sz="2040" kern="0" dirty="0">
                <a:solidFill>
                  <a:srgbClr val="808030"/>
                </a:solidFill>
                <a:latin typeface="Arial" panose="020B0604020202020204" pitchFamily="34" charset="0"/>
              </a:rPr>
              <a:t>=</a:t>
            </a:r>
            <a:r>
              <a:rPr lang="en-US" sz="2040" kern="0" dirty="0">
                <a:solidFill>
                  <a:sysClr val="windowText" lastClr="000000"/>
                </a:solidFill>
                <a:latin typeface="Arial" panose="020B0604020202020204" pitchFamily="34" charset="0"/>
              </a:rPr>
              <a:t> </a:t>
            </a:r>
            <a:r>
              <a:rPr lang="en-US" sz="2040" kern="0" dirty="0" err="1">
                <a:solidFill>
                  <a:schemeClr val="tx2">
                    <a:lumMod val="75000"/>
                  </a:schemeClr>
                </a:solidFill>
                <a:latin typeface="Arial" panose="020B0604020202020204" pitchFamily="34" charset="0"/>
              </a:rPr>
              <a:t>React.createClass</a:t>
            </a:r>
            <a:r>
              <a:rPr lang="en-US" sz="2040" kern="0" dirty="0">
                <a:solidFill>
                  <a:srgbClr val="808030"/>
                </a:solidFill>
                <a:latin typeface="Arial" panose="020B0604020202020204" pitchFamily="34" charset="0"/>
              </a:rPr>
              <a:t>(</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r>
              <a:rPr lang="en-US" sz="2040" kern="0" dirty="0">
                <a:solidFill>
                  <a:sysClr val="windowText" lastClr="000000"/>
                </a:solidFill>
                <a:latin typeface="Arial" panose="020B0604020202020204" pitchFamily="34" charset="0"/>
              </a:rPr>
              <a:t>    </a:t>
            </a:r>
            <a:r>
              <a:rPr lang="en-US" sz="2040" kern="0" dirty="0">
                <a:solidFill>
                  <a:schemeClr val="tx2">
                    <a:lumMod val="75000"/>
                  </a:schemeClr>
                </a:solidFill>
                <a:latin typeface="Arial" panose="020B0604020202020204" pitchFamily="34" charset="0"/>
              </a:rPr>
              <a:t>render</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r>
              <a:rPr lang="en-US" sz="2040" b="1" kern="0" dirty="0">
                <a:solidFill>
                  <a:srgbClr val="800000"/>
                </a:solidFill>
                <a:latin typeface="Arial" panose="020B0604020202020204" pitchFamily="34" charset="0"/>
              </a:rPr>
              <a:t>function</a:t>
            </a:r>
            <a:r>
              <a:rPr lang="en-US" sz="2040" kern="0" dirty="0">
                <a:solidFill>
                  <a:srgbClr val="808030"/>
                </a:solidFill>
                <a:latin typeface="Arial" panose="020B0604020202020204" pitchFamily="34" charset="0"/>
              </a:rPr>
              <a:t>()</a:t>
            </a:r>
            <a:r>
              <a:rPr lang="en-US" sz="2040" kern="0" dirty="0">
                <a:solidFill>
                  <a:sysClr val="windowText" lastClr="000000"/>
                </a:solidFill>
                <a:latin typeface="Arial" panose="020B0604020202020204" pitchFamily="34" charset="0"/>
              </a:rPr>
              <a:t> </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r>
              <a:rPr lang="en-US" sz="2040" kern="0" dirty="0">
                <a:solidFill>
                  <a:sysClr val="windowText" lastClr="000000"/>
                </a:solidFill>
                <a:latin typeface="Arial" panose="020B0604020202020204" pitchFamily="34" charset="0"/>
              </a:rPr>
              <a:t>        </a:t>
            </a:r>
            <a:r>
              <a:rPr lang="en-US" sz="2040" b="1" kern="0" dirty="0">
                <a:solidFill>
                  <a:srgbClr val="800000"/>
                </a:solidFill>
                <a:latin typeface="Arial" panose="020B0604020202020204" pitchFamily="34" charset="0"/>
              </a:rPr>
              <a:t>return</a:t>
            </a:r>
            <a:r>
              <a:rPr lang="en-US" sz="2040" kern="0" dirty="0">
                <a:solidFill>
                  <a:sysClr val="windowText" lastClr="000000"/>
                </a:solidFill>
                <a:latin typeface="Arial" panose="020B0604020202020204" pitchFamily="34" charset="0"/>
              </a:rPr>
              <a:t> </a:t>
            </a:r>
            <a:r>
              <a:rPr lang="en-US" sz="2040" kern="0" dirty="0">
                <a:solidFill>
                  <a:srgbClr val="808030"/>
                </a:solidFill>
                <a:latin typeface="Arial" panose="020B0604020202020204" pitchFamily="34" charset="0"/>
              </a:rPr>
              <a:t>&lt;</a:t>
            </a:r>
            <a:r>
              <a:rPr lang="en-US" sz="2040" kern="0" dirty="0">
                <a:solidFill>
                  <a:schemeClr val="tx2">
                    <a:lumMod val="75000"/>
                  </a:schemeClr>
                </a:solidFill>
                <a:latin typeface="Arial" panose="020B0604020202020204" pitchFamily="34" charset="0"/>
              </a:rPr>
              <a:t>div</a:t>
            </a:r>
            <a:r>
              <a:rPr lang="en-US" sz="2040" kern="0" dirty="0">
                <a:solidFill>
                  <a:srgbClr val="808030"/>
                </a:solidFill>
                <a:latin typeface="Arial" panose="020B0604020202020204" pitchFamily="34" charset="0"/>
              </a:rPr>
              <a:t>&gt;</a:t>
            </a:r>
            <a:r>
              <a:rPr lang="en-US" sz="2040" kern="0" dirty="0">
                <a:solidFill>
                  <a:schemeClr val="tx2">
                    <a:lumMod val="75000"/>
                  </a:schemeClr>
                </a:solidFill>
                <a:latin typeface="Arial" panose="020B0604020202020204" pitchFamily="34" charset="0"/>
              </a:rPr>
              <a:t>Hello</a:t>
            </a:r>
            <a:r>
              <a:rPr lang="en-US" sz="2040" kern="0" dirty="0">
                <a:solidFill>
                  <a:sysClr val="windowText" lastClr="000000"/>
                </a:solidFill>
                <a:latin typeface="Arial" panose="020B0604020202020204" pitchFamily="34" charset="0"/>
              </a:rPr>
              <a:t> </a:t>
            </a:r>
            <a:r>
              <a:rPr lang="en-US" sz="2040" kern="0" dirty="0">
                <a:solidFill>
                  <a:srgbClr val="800080"/>
                </a:solidFill>
                <a:latin typeface="Arial" panose="020B0604020202020204" pitchFamily="34" charset="0"/>
              </a:rPr>
              <a:t>{</a:t>
            </a:r>
            <a:r>
              <a:rPr lang="en-US" sz="2040" b="1" kern="0" dirty="0">
                <a:solidFill>
                  <a:srgbClr val="800000"/>
                </a:solidFill>
                <a:latin typeface="Arial" panose="020B0604020202020204" pitchFamily="34" charset="0"/>
              </a:rPr>
              <a:t>this</a:t>
            </a:r>
            <a:r>
              <a:rPr lang="en-US" sz="2040" kern="0" dirty="0">
                <a:solidFill>
                  <a:srgbClr val="808030"/>
                </a:solidFill>
                <a:latin typeface="Arial" panose="020B0604020202020204" pitchFamily="34" charset="0"/>
              </a:rPr>
              <a:t>.</a:t>
            </a:r>
            <a:r>
              <a:rPr lang="en-US" sz="2040" kern="0" dirty="0">
                <a:solidFill>
                  <a:schemeClr val="tx2">
                    <a:lumMod val="75000"/>
                  </a:schemeClr>
                </a:solidFill>
                <a:latin typeface="Arial" panose="020B0604020202020204" pitchFamily="34" charset="0"/>
              </a:rPr>
              <a:t>props.name</a:t>
            </a:r>
            <a:r>
              <a:rPr lang="en-US" sz="2040" kern="0" dirty="0">
                <a:solidFill>
                  <a:srgbClr val="800080"/>
                </a:solidFill>
                <a:latin typeface="Arial" panose="020B0604020202020204" pitchFamily="34" charset="0"/>
              </a:rPr>
              <a:t>}</a:t>
            </a:r>
            <a:r>
              <a:rPr lang="en-US" sz="2040" kern="0" dirty="0">
                <a:solidFill>
                  <a:srgbClr val="808030"/>
                </a:solidFill>
                <a:latin typeface="Arial" panose="020B0604020202020204" pitchFamily="34" charset="0"/>
              </a:rPr>
              <a:t>&lt;/</a:t>
            </a:r>
            <a:r>
              <a:rPr lang="en-US" sz="2040" kern="0" dirty="0">
                <a:solidFill>
                  <a:schemeClr val="tx2">
                    <a:lumMod val="75000"/>
                  </a:schemeClr>
                </a:solidFill>
                <a:latin typeface="Arial" panose="020B0604020202020204" pitchFamily="34" charset="0"/>
              </a:rPr>
              <a:t>div</a:t>
            </a:r>
            <a:r>
              <a:rPr lang="en-US" sz="2040" kern="0" dirty="0">
                <a:solidFill>
                  <a:srgbClr val="808030"/>
                </a:solidFill>
                <a:latin typeface="Arial" panose="020B0604020202020204" pitchFamily="34" charset="0"/>
              </a:rPr>
              <a:t>&gt;</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r>
              <a:rPr lang="en-US" sz="2040" kern="0" dirty="0">
                <a:solidFill>
                  <a:sysClr val="windowText" lastClr="000000"/>
                </a:solidFill>
                <a:latin typeface="Arial" panose="020B0604020202020204" pitchFamily="34" charset="0"/>
              </a:rPr>
              <a:t>    </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r>
              <a:rPr lang="en-US" sz="2040" kern="0" dirty="0">
                <a:solidFill>
                  <a:srgbClr val="800080"/>
                </a:solidFill>
                <a:latin typeface="Arial" panose="020B0604020202020204" pitchFamily="34" charset="0"/>
              </a:rPr>
              <a:t>}</a:t>
            </a:r>
            <a:r>
              <a:rPr lang="en-US" sz="2040" kern="0" dirty="0">
                <a:solidFill>
                  <a:srgbClr val="808030"/>
                </a:solidFill>
                <a:latin typeface="Arial" panose="020B0604020202020204" pitchFamily="34" charset="0"/>
              </a:rPr>
              <a:t>)</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br>
              <a:rPr lang="en-US" sz="2040" kern="0" dirty="0">
                <a:solidFill>
                  <a:sysClr val="windowText" lastClr="000000"/>
                </a:solidFill>
                <a:latin typeface="Arial" panose="020B0604020202020204" pitchFamily="34" charset="0"/>
              </a:rPr>
            </a:br>
            <a:r>
              <a:rPr lang="en-US" sz="2040" kern="0" dirty="0" err="1">
                <a:solidFill>
                  <a:schemeClr val="tx2">
                    <a:lumMod val="75000"/>
                  </a:schemeClr>
                </a:solidFill>
                <a:latin typeface="Arial" panose="020B0604020202020204" pitchFamily="34" charset="0"/>
              </a:rPr>
              <a:t>ReactDOM.render</a:t>
            </a:r>
            <a:r>
              <a:rPr lang="en-US" sz="2040" kern="0" dirty="0">
                <a:solidFill>
                  <a:srgbClr val="808030"/>
                </a:solidFill>
                <a:latin typeface="Arial" panose="020B0604020202020204" pitchFamily="34" charset="0"/>
              </a:rPr>
              <a:t>(&lt;</a:t>
            </a:r>
            <a:r>
              <a:rPr lang="en-US" sz="2040" kern="0" dirty="0" err="1">
                <a:solidFill>
                  <a:schemeClr val="tx2">
                    <a:lumMod val="75000"/>
                  </a:schemeClr>
                </a:solidFill>
                <a:latin typeface="Arial" panose="020B0604020202020204" pitchFamily="34" charset="0"/>
              </a:rPr>
              <a:t>HelloMessage</a:t>
            </a:r>
            <a:r>
              <a:rPr lang="en-US" sz="2040" kern="0" dirty="0">
                <a:solidFill>
                  <a:schemeClr val="tx2">
                    <a:lumMod val="75000"/>
                  </a:schemeClr>
                </a:solidFill>
                <a:latin typeface="Arial" panose="020B0604020202020204" pitchFamily="34" charset="0"/>
              </a:rPr>
              <a:t> name</a:t>
            </a:r>
            <a:r>
              <a:rPr lang="en-US" sz="2040" kern="0" dirty="0">
                <a:solidFill>
                  <a:srgbClr val="808030"/>
                </a:solidFill>
                <a:latin typeface="Arial" panose="020B0604020202020204" pitchFamily="34" charset="0"/>
              </a:rPr>
              <a:t>=</a:t>
            </a:r>
            <a:r>
              <a:rPr lang="en-US" sz="2040" kern="0" dirty="0">
                <a:solidFill>
                  <a:srgbClr val="800000"/>
                </a:solidFill>
                <a:latin typeface="Arial" panose="020B0604020202020204" pitchFamily="34" charset="0"/>
              </a:rPr>
              <a:t>"</a:t>
            </a:r>
            <a:r>
              <a:rPr lang="en-US" sz="2040" kern="0" dirty="0">
                <a:solidFill>
                  <a:srgbClr val="0000E6"/>
                </a:solidFill>
                <a:latin typeface="Arial" panose="020B0604020202020204" pitchFamily="34" charset="0"/>
              </a:rPr>
              <a:t>John</a:t>
            </a:r>
            <a:r>
              <a:rPr lang="en-US" sz="2040" kern="0" dirty="0">
                <a:solidFill>
                  <a:srgbClr val="800000"/>
                </a:solidFill>
                <a:latin typeface="Arial" panose="020B0604020202020204" pitchFamily="34" charset="0"/>
              </a:rPr>
              <a:t>"</a:t>
            </a:r>
            <a:r>
              <a:rPr lang="en-US" sz="2040" kern="0" dirty="0">
                <a:solidFill>
                  <a:sysClr val="windowText" lastClr="000000"/>
                </a:solidFill>
                <a:latin typeface="Arial" panose="020B0604020202020204" pitchFamily="34" charset="0"/>
              </a:rPr>
              <a:t> </a:t>
            </a:r>
            <a:r>
              <a:rPr lang="en-US" sz="2040" kern="0" dirty="0">
                <a:solidFill>
                  <a:srgbClr val="808030"/>
                </a:solidFill>
                <a:latin typeface="Arial" panose="020B0604020202020204" pitchFamily="34" charset="0"/>
              </a:rPr>
              <a:t>/&gt;,</a:t>
            </a:r>
            <a:r>
              <a:rPr lang="en-US" sz="2040" kern="0" dirty="0">
                <a:solidFill>
                  <a:sysClr val="windowText" lastClr="000000"/>
                </a:solidFill>
                <a:latin typeface="Arial" panose="020B0604020202020204" pitchFamily="34" charset="0"/>
              </a:rPr>
              <a:t> </a:t>
            </a:r>
            <a:r>
              <a:rPr lang="en-US" sz="2040" kern="0" dirty="0" err="1">
                <a:solidFill>
                  <a:schemeClr val="tx2">
                    <a:lumMod val="75000"/>
                  </a:schemeClr>
                </a:solidFill>
                <a:latin typeface="Arial" panose="020B0604020202020204" pitchFamily="34" charset="0"/>
              </a:rPr>
              <a:t>mountNode</a:t>
            </a:r>
            <a:r>
              <a:rPr lang="en-US" sz="2040" kern="0" dirty="0">
                <a:solidFill>
                  <a:srgbClr val="808030"/>
                </a:solidFill>
                <a:latin typeface="Arial" panose="020B0604020202020204" pitchFamily="34" charset="0"/>
              </a:rPr>
              <a:t>)</a:t>
            </a:r>
            <a:r>
              <a:rPr lang="en-US" sz="2040" kern="0" dirty="0">
                <a:solidFill>
                  <a:srgbClr val="800080"/>
                </a:solidFill>
                <a:latin typeface="Arial" panose="020B0604020202020204" pitchFamily="34" charset="0"/>
              </a:rPr>
              <a:t>;</a:t>
            </a:r>
            <a:endParaRPr lang="en-US" sz="2040" kern="0" dirty="0">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06" y="5313204"/>
            <a:ext cx="5828771" cy="1622341"/>
          </a:xfrm>
          <a:prstGeom prst="rect">
            <a:avLst/>
          </a:prstGeom>
        </p:spPr>
      </p:pic>
    </p:spTree>
    <p:extLst>
      <p:ext uri="{BB962C8B-B14F-4D97-AF65-F5344CB8AC3E}">
        <p14:creationId xmlns:p14="http://schemas.microsoft.com/office/powerpoint/2010/main" val="2765628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997092" y="1264007"/>
            <a:ext cx="4438501"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9" name="Rectangle 8"/>
          <p:cNvSpPr/>
          <p:nvPr/>
        </p:nvSpPr>
        <p:spPr>
          <a:xfrm>
            <a:off x="882" y="-1"/>
            <a:ext cx="7996210" cy="6994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7997092" y="1573735"/>
            <a:ext cx="4438501"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Approachable</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Versatile</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Performant</a:t>
            </a:r>
          </a:p>
        </p:txBody>
      </p:sp>
      <p:sp>
        <p:nvSpPr>
          <p:cNvPr id="2" name="Title 1"/>
          <p:cNvSpPr>
            <a:spLocks noGrp="1"/>
          </p:cNvSpPr>
          <p:nvPr>
            <p:ph type="title" idx="4294967295"/>
          </p:nvPr>
        </p:nvSpPr>
        <p:spPr>
          <a:xfrm>
            <a:off x="8140190" y="1117654"/>
            <a:ext cx="4157241" cy="1351952"/>
          </a:xfrm>
        </p:spPr>
        <p:txBody>
          <a:bodyPr/>
          <a:lstStyle/>
          <a:p>
            <a:r>
              <a:rPr lang="en-US" dirty="0"/>
              <a:t>Vue.js</a:t>
            </a:r>
          </a:p>
        </p:txBody>
      </p:sp>
      <p:sp>
        <p:nvSpPr>
          <p:cNvPr id="8" name="Rectangle 3"/>
          <p:cNvSpPr>
            <a:spLocks noChangeArrowheads="1"/>
          </p:cNvSpPr>
          <p:nvPr/>
        </p:nvSpPr>
        <p:spPr bwMode="auto">
          <a:xfrm>
            <a:off x="121158" y="991161"/>
            <a:ext cx="7732836" cy="1349899"/>
          </a:xfrm>
          <a:prstGeom prst="rect">
            <a:avLst/>
          </a:prstGeom>
          <a:noFill/>
          <a:ln>
            <a:noFill/>
          </a:ln>
          <a:effectLst/>
        </p:spPr>
        <p:txBody>
          <a:bodyPr vert="horz" wrap="squar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r>
              <a:rPr lang="en-US" sz="2040" kern="0" dirty="0">
                <a:solidFill>
                  <a:srgbClr val="35495E"/>
                </a:solidFill>
                <a:latin typeface="Arial" panose="020B0604020202020204" pitchFamily="34" charset="0"/>
              </a:rPr>
              <a:t>&lt;div id="app-6"&gt;</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&lt;p&gt;{{ message }}&lt;/p&gt;</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&lt;input v-model="message"&gt;</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&lt;/div&gt;</a:t>
            </a:r>
          </a:p>
        </p:txBody>
      </p:sp>
      <p:pic>
        <p:nvPicPr>
          <p:cNvPr id="10" name="Picture 9"/>
          <p:cNvPicPr>
            <a:picLocks noChangeAspect="1"/>
          </p:cNvPicPr>
          <p:nvPr/>
        </p:nvPicPr>
        <p:blipFill>
          <a:blip r:embed="rId2"/>
          <a:stretch>
            <a:fillRect/>
          </a:stretch>
        </p:blipFill>
        <p:spPr>
          <a:xfrm>
            <a:off x="5029530" y="4248261"/>
            <a:ext cx="2967562" cy="2967562"/>
          </a:xfrm>
          <a:prstGeom prst="rect">
            <a:avLst/>
          </a:prstGeom>
        </p:spPr>
      </p:pic>
      <p:sp>
        <p:nvSpPr>
          <p:cNvPr id="14" name="Rectangle 3"/>
          <p:cNvSpPr>
            <a:spLocks noChangeArrowheads="1"/>
          </p:cNvSpPr>
          <p:nvPr/>
        </p:nvSpPr>
        <p:spPr bwMode="auto">
          <a:xfrm>
            <a:off x="121158" y="3131506"/>
            <a:ext cx="7732836" cy="1977763"/>
          </a:xfrm>
          <a:prstGeom prst="rect">
            <a:avLst/>
          </a:prstGeom>
          <a:noFill/>
          <a:ln>
            <a:noFill/>
          </a:ln>
          <a:effectLst/>
        </p:spPr>
        <p:txBody>
          <a:bodyPr vert="horz" wrap="squar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r>
              <a:rPr lang="en-US" sz="2040" kern="0" dirty="0" err="1">
                <a:solidFill>
                  <a:srgbClr val="35495E"/>
                </a:solidFill>
                <a:latin typeface="Arial" panose="020B0604020202020204" pitchFamily="34" charset="0"/>
              </a:rPr>
              <a:t>var</a:t>
            </a:r>
            <a:r>
              <a:rPr lang="en-US" sz="2040" kern="0" dirty="0">
                <a:solidFill>
                  <a:srgbClr val="35495E"/>
                </a:solidFill>
                <a:latin typeface="Arial" panose="020B0604020202020204" pitchFamily="34" charset="0"/>
              </a:rPr>
              <a:t> app6 = new </a:t>
            </a:r>
            <a:r>
              <a:rPr lang="en-US" sz="2040" kern="0" dirty="0" err="1">
                <a:solidFill>
                  <a:srgbClr val="35495E"/>
                </a:solidFill>
                <a:latin typeface="Arial" panose="020B0604020202020204" pitchFamily="34" charset="0"/>
              </a:rPr>
              <a:t>Vue</a:t>
            </a:r>
            <a:r>
              <a:rPr lang="en-US" sz="2040" kern="0" dirty="0">
                <a:solidFill>
                  <a:srgbClr val="35495E"/>
                </a:solidFill>
                <a:latin typeface="Arial" panose="020B0604020202020204" pitchFamily="34" charset="0"/>
              </a:rPr>
              <a:t>({</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el: '#app-6',</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data: {</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message: 'Hello </a:t>
            </a:r>
            <a:r>
              <a:rPr lang="en-US" sz="2040" kern="0" dirty="0" err="1">
                <a:solidFill>
                  <a:srgbClr val="35495E"/>
                </a:solidFill>
                <a:latin typeface="Arial" panose="020B0604020202020204" pitchFamily="34" charset="0"/>
              </a:rPr>
              <a:t>Vue</a:t>
            </a:r>
            <a:r>
              <a:rPr lang="en-US" sz="2040" kern="0" dirty="0">
                <a:solidFill>
                  <a:srgbClr val="35495E"/>
                </a:solidFill>
                <a:latin typeface="Arial" panose="020B0604020202020204" pitchFamily="34" charset="0"/>
              </a:rPr>
              <a:t>!'</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a:t>
            </a:r>
          </a:p>
        </p:txBody>
      </p:sp>
      <p:cxnSp>
        <p:nvCxnSpPr>
          <p:cNvPr id="17" name="Straight Connector 16"/>
          <p:cNvCxnSpPr/>
          <p:nvPr/>
        </p:nvCxnSpPr>
        <p:spPr>
          <a:xfrm>
            <a:off x="274702" y="2765750"/>
            <a:ext cx="713224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9842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theme1.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1.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0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2" ma:contentTypeDescription="Create a new document." ma:contentTypeScope="" ma:versionID="cf8038ad9a29efdc607fc3cd750aeaa7">
  <xsd:schema xmlns:xsd="http://www.w3.org/2001/XMLSchema" xmlns:xs="http://www.w3.org/2001/XMLSchema" xmlns:p="http://schemas.microsoft.com/office/2006/metadata/properties" xmlns:ns2="79e35840-befe-4dcb-9ae2-2054f19531e9" targetNamespace="http://schemas.microsoft.com/office/2006/metadata/properties" ma:root="true" ma:fieldsID="31c0f1026f8a5cfe1663e5eaa6204c47" ns2:_="">
    <xsd:import namespace="79e35840-befe-4dcb-9ae2-2054f19531e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9e35840-befe-4dcb-9ae2-2054f19531e9"/>
    <ds:schemaRef ds:uri="http://www.w3.org/XML/1998/namespace"/>
  </ds:schemaRefs>
</ds:datastoreItem>
</file>

<file path=customXml/itemProps3.xml><?xml version="1.0" encoding="utf-8"?>
<ds:datastoreItem xmlns:ds="http://schemas.openxmlformats.org/officeDocument/2006/customXml" ds:itemID="{21E430E6-0BC5-426F-AD1C-1C3FA4F1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30830</TotalTime>
  <Words>518</Words>
  <Application>Microsoft Office PowerPoint</Application>
  <PresentationFormat>Custom</PresentationFormat>
  <Paragraphs>160</Paragraphs>
  <Slides>25</Slides>
  <Notes>3</Notes>
  <HiddenSlides>0</HiddenSlides>
  <MMClips>0</MMClips>
  <ScaleCrop>false</ScaleCrop>
  <HeadingPairs>
    <vt:vector size="6" baseType="variant">
      <vt:variant>
        <vt:lpstr>Fonts Used</vt:lpstr>
      </vt:variant>
      <vt:variant>
        <vt:i4>11</vt:i4>
      </vt:variant>
      <vt:variant>
        <vt:lpstr>Theme</vt:lpstr>
      </vt:variant>
      <vt:variant>
        <vt:i4>14</vt:i4>
      </vt:variant>
      <vt:variant>
        <vt:lpstr>Slide Titles</vt:lpstr>
      </vt:variant>
      <vt:variant>
        <vt:i4>25</vt:i4>
      </vt:variant>
    </vt:vector>
  </HeadingPairs>
  <TitlesOfParts>
    <vt:vector size="50" baseType="lpstr">
      <vt:lpstr>MS PGothic</vt:lpstr>
      <vt:lpstr>Arial</vt:lpstr>
      <vt:lpstr>Avenir LT Pro 45 Book</vt:lpstr>
      <vt:lpstr>Calibri</vt:lpstr>
      <vt:lpstr>Consolas</vt:lpstr>
      <vt:lpstr>Lucida Grande</vt:lpstr>
      <vt:lpstr>Segoe</vt:lpstr>
      <vt:lpstr>Segoe UI</vt:lpstr>
      <vt:lpstr>Segoe UI Light</vt:lpstr>
      <vt:lpstr>Segoe ui light (Headings)</vt:lpstr>
      <vt:lpstr>Wingdings</vt:lpstr>
      <vt:lpstr>1_COLOR TEMPLATE</vt:lpstr>
      <vt:lpstr>TechEd 2014 Dk Blue</vt:lpstr>
      <vt:lpstr>1_Titles &amp; Breakers</vt:lpstr>
      <vt:lpstr>10_MSVID_White_16x9_2012-08-18</vt:lpstr>
      <vt:lpstr>2_Titles &amp; Breakers</vt:lpstr>
      <vt:lpstr>13_MSVID_White_16x9_2012-08-18</vt:lpstr>
      <vt:lpstr>ScottHa Content</vt:lpstr>
      <vt:lpstr>12_MSVID_White_16x9_2012-08-18</vt:lpstr>
      <vt:lpstr>2_ScottHa Content</vt:lpstr>
      <vt:lpstr>2_5-30536_Build_2014_Breakout_Template_White_16x9</vt:lpstr>
      <vt:lpstr>2_Azure Medium</vt:lpstr>
      <vt:lpstr>2_Azure Graphite</vt:lpstr>
      <vt:lpstr>Azure Dark</vt:lpstr>
      <vt:lpstr>Azure Medium</vt:lpstr>
      <vt:lpstr>Single Page Applications with ASP.NET Core</vt:lpstr>
      <vt:lpstr>PowerPoint Presentation</vt:lpstr>
      <vt:lpstr>PowerPoint Presentation</vt:lpstr>
      <vt:lpstr>Why are we building SPAs</vt:lpstr>
      <vt:lpstr>SPA Challenges</vt:lpstr>
      <vt:lpstr>Single Page Applications</vt:lpstr>
      <vt:lpstr>AngularJS</vt:lpstr>
      <vt:lpstr>React</vt:lpstr>
      <vt:lpstr>Vue.js</vt:lpstr>
      <vt:lpstr>Knockout.js</vt:lpstr>
      <vt:lpstr>Ember.js</vt:lpstr>
      <vt:lpstr>JavaScript Tools</vt:lpstr>
      <vt:lpstr>Grunt / Gulp Overview</vt:lpstr>
      <vt:lpstr>Grunt</vt:lpstr>
      <vt:lpstr>Gulp</vt:lpstr>
      <vt:lpstr>Visual Studio Support for Grunt / Gulp</vt:lpstr>
      <vt:lpstr>Visual Studio Support for Grunt / Gulp</vt:lpstr>
      <vt:lpstr>Works with all web project types</vt:lpstr>
      <vt:lpstr>Web Pack</vt:lpstr>
      <vt:lpstr>Bower</vt:lpstr>
      <vt:lpstr>PowerPoint Presentation</vt:lpstr>
      <vt:lpstr>ASP.NET Core Template Pack</vt:lpstr>
      <vt:lpstr>Yeoman</vt:lpstr>
      <vt:lpstr>Yeoman Generators</vt:lpstr>
      <vt:lpstr>JavaScriptServices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Leaner, Faster, Web Apps with ASP.NET</dc:title>
  <dc:subject>&lt;Speech title here&gt;</dc:subject>
  <dc:creator>&lt;Speaker name here&gt;</dc:creator>
  <cp:keywords>ASP.NET, Visual Studio, Azure, .NET 2015</cp:keywords>
  <dc:description>Template: Maryfj_x000d_
Formatting: Maryf_x000d_
Audience Type: Internal</dc:description>
  <cp:lastModifiedBy>Jon Galloway</cp:lastModifiedBy>
  <cp:revision>583</cp:revision>
  <cp:lastPrinted>2015-11-03T20:58:11Z</cp:lastPrinted>
  <dcterms:created xsi:type="dcterms:W3CDTF">2014-06-10T19:28:25Z</dcterms:created>
  <dcterms:modified xsi:type="dcterms:W3CDTF">2017-01-17T13:26:31Z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ies>
</file>